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7"/>
  </p:notesMasterIdLst>
  <p:sldIdLst>
    <p:sldId id="256" r:id="rId2"/>
    <p:sldId id="258" r:id="rId3"/>
    <p:sldId id="278" r:id="rId4"/>
    <p:sldId id="279" r:id="rId5"/>
    <p:sldId id="280" r:id="rId6"/>
    <p:sldId id="259" r:id="rId7"/>
    <p:sldId id="281" r:id="rId8"/>
    <p:sldId id="282" r:id="rId9"/>
    <p:sldId id="261" r:id="rId10"/>
    <p:sldId id="262" r:id="rId11"/>
    <p:sldId id="264" r:id="rId12"/>
    <p:sldId id="283" r:id="rId13"/>
    <p:sldId id="276" r:id="rId14"/>
    <p:sldId id="284" r:id="rId15"/>
    <p:sldId id="275" r:id="rId16"/>
    <p:sldId id="260" r:id="rId17"/>
    <p:sldId id="265" r:id="rId18"/>
    <p:sldId id="266" r:id="rId19"/>
    <p:sldId id="268" r:id="rId20"/>
    <p:sldId id="269" r:id="rId21"/>
    <p:sldId id="272" r:id="rId22"/>
    <p:sldId id="270" r:id="rId23"/>
    <p:sldId id="271" r:id="rId24"/>
    <p:sldId id="267" r:id="rId25"/>
    <p:sldId id="273" r:id="rId26"/>
  </p:sldIdLst>
  <p:sldSz cx="17068800" cy="960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4E1"/>
    <a:srgbClr val="F1EEEE"/>
    <a:srgbClr val="EB4137"/>
    <a:srgbClr val="000000"/>
    <a:srgbClr val="EC4037"/>
    <a:srgbClr val="FF8D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5"/>
    <p:restoredTop sz="81612"/>
  </p:normalViewPr>
  <p:slideViewPr>
    <p:cSldViewPr snapToGrid="0">
      <p:cViewPr>
        <p:scale>
          <a:sx n="60" d="100"/>
          <a:sy n="60" d="100"/>
        </p:scale>
        <p:origin x="82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Emily\Studium\Tutor\Attest\T3G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Emily\Studium\Tutor\Attest\T3G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Emily\Studium\Tutor\Attest\T3G5.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de-DE"/>
              <a:t>Usability</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0.11881457631561237"/>
          <c:y val="0.12891526541378176"/>
          <c:w val="0.8540186525267337"/>
          <c:h val="0.47290694746242773"/>
        </c:manualLayout>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de-DE"/>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Usability!$A$13:$A$19</c:f>
              <c:strCache>
                <c:ptCount val="7"/>
                <c:pt idx="0">
                  <c:v>Aufgabenangemessenheit</c:v>
                </c:pt>
                <c:pt idx="1">
                  <c:v>Selbstbeschreibungsfähigkeit</c:v>
                </c:pt>
                <c:pt idx="2">
                  <c:v>Steuerbarkeit</c:v>
                </c:pt>
                <c:pt idx="3">
                  <c:v>Erwartungskonformität</c:v>
                </c:pt>
                <c:pt idx="4">
                  <c:v>Fehlertoleranz</c:v>
                </c:pt>
                <c:pt idx="5">
                  <c:v>Individualisierbarkeit</c:v>
                </c:pt>
                <c:pt idx="6">
                  <c:v>Lernförderlichkeit</c:v>
                </c:pt>
              </c:strCache>
            </c:strRef>
          </c:cat>
          <c:val>
            <c:numRef>
              <c:f>Usability!$B$13:$B$19</c:f>
              <c:numCache>
                <c:formatCode>0.000</c:formatCode>
                <c:ptCount val="7"/>
                <c:pt idx="0">
                  <c:v>5.166666666666667</c:v>
                </c:pt>
                <c:pt idx="1">
                  <c:v>4</c:v>
                </c:pt>
                <c:pt idx="2">
                  <c:v>4.333333333333333</c:v>
                </c:pt>
                <c:pt idx="3">
                  <c:v>4.666666666666667</c:v>
                </c:pt>
                <c:pt idx="4">
                  <c:v>4.833333333333333</c:v>
                </c:pt>
                <c:pt idx="5">
                  <c:v>5.666666666666667</c:v>
                </c:pt>
                <c:pt idx="6">
                  <c:v>4.5</c:v>
                </c:pt>
              </c:numCache>
            </c:numRef>
          </c:val>
          <c:smooth val="0"/>
          <c:extLst>
            <c:ext xmlns:c16="http://schemas.microsoft.com/office/drawing/2014/chart" uri="{C3380CC4-5D6E-409C-BE32-E72D297353CC}">
              <c16:uniqueId val="{00000000-48C9-4046-845D-E46E4935E371}"/>
            </c:ext>
          </c:extLst>
        </c:ser>
        <c:dLbls>
          <c:dLblPos val="b"/>
          <c:showLegendKey val="0"/>
          <c:showVal val="1"/>
          <c:showCatName val="0"/>
          <c:showSerName val="0"/>
          <c:showPercent val="0"/>
          <c:showBubbleSize val="0"/>
        </c:dLbls>
        <c:smooth val="0"/>
        <c:axId val="1695099776"/>
        <c:axId val="68766112"/>
      </c:lineChart>
      <c:catAx>
        <c:axId val="169509977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crossAx val="68766112"/>
        <c:crosses val="autoZero"/>
        <c:auto val="1"/>
        <c:lblAlgn val="ctr"/>
        <c:lblOffset val="100"/>
        <c:noMultiLvlLbl val="0"/>
      </c:catAx>
      <c:valAx>
        <c:axId val="68766112"/>
        <c:scaling>
          <c:orientation val="minMax"/>
          <c:max val="7"/>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de-DE"/>
                  <a:t>1 (sehr verbesserungswürdig) bis 7 (sehr gut)</a:t>
                </a:r>
              </a:p>
            </c:rich>
          </c:tx>
          <c:layout>
            <c:manualLayout>
              <c:xMode val="edge"/>
              <c:yMode val="edge"/>
              <c:x val="2.4921100449488354E-2"/>
              <c:y val="8.9350478074513684E-2"/>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crossAx val="1695099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de-DE"/>
              <a:t>Needs</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de-DE"/>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Needs!$K$31:$K$37</c:f>
              <c:strCache>
                <c:ptCount val="7"/>
                <c:pt idx="0">
                  <c:v>Kompetenz</c:v>
                </c:pt>
                <c:pt idx="1">
                  <c:v>Verbundenheit</c:v>
                </c:pt>
                <c:pt idx="2">
                  <c:v>Stimulation</c:v>
                </c:pt>
                <c:pt idx="3">
                  <c:v>Bedeutsamkeit</c:v>
                </c:pt>
                <c:pt idx="4">
                  <c:v>Sicherheit</c:v>
                </c:pt>
                <c:pt idx="5">
                  <c:v>Popularität</c:v>
                </c:pt>
                <c:pt idx="6">
                  <c:v>Autonomie</c:v>
                </c:pt>
              </c:strCache>
            </c:strRef>
          </c:cat>
          <c:val>
            <c:numRef>
              <c:f>Needs!$L$31:$L$37</c:f>
              <c:numCache>
                <c:formatCode>0.000</c:formatCode>
                <c:ptCount val="7"/>
                <c:pt idx="0">
                  <c:v>2.0834999999999999</c:v>
                </c:pt>
                <c:pt idx="1">
                  <c:v>1.8334999999999999</c:v>
                </c:pt>
                <c:pt idx="2">
                  <c:v>3.8334999999999999</c:v>
                </c:pt>
                <c:pt idx="3">
                  <c:v>2.75</c:v>
                </c:pt>
                <c:pt idx="4">
                  <c:v>2.75</c:v>
                </c:pt>
                <c:pt idx="5">
                  <c:v>1.75</c:v>
                </c:pt>
                <c:pt idx="6">
                  <c:v>3.4165000000000001</c:v>
                </c:pt>
              </c:numCache>
            </c:numRef>
          </c:val>
          <c:smooth val="0"/>
          <c:extLst>
            <c:ext xmlns:c16="http://schemas.microsoft.com/office/drawing/2014/chart" uri="{C3380CC4-5D6E-409C-BE32-E72D297353CC}">
              <c16:uniqueId val="{00000000-32AC-4C4F-B951-AEDB7183E4C4}"/>
            </c:ext>
          </c:extLst>
        </c:ser>
        <c:dLbls>
          <c:showLegendKey val="0"/>
          <c:showVal val="0"/>
          <c:showCatName val="0"/>
          <c:showSerName val="0"/>
          <c:showPercent val="0"/>
          <c:showBubbleSize val="0"/>
        </c:dLbls>
        <c:smooth val="0"/>
        <c:axId val="43286368"/>
        <c:axId val="43288768"/>
      </c:lineChart>
      <c:catAx>
        <c:axId val="43286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crossAx val="43288768"/>
        <c:crosses val="autoZero"/>
        <c:auto val="1"/>
        <c:lblAlgn val="ctr"/>
        <c:lblOffset val="100"/>
        <c:noMultiLvlLbl val="0"/>
      </c:catAx>
      <c:valAx>
        <c:axId val="43288768"/>
        <c:scaling>
          <c:orientation val="minMax"/>
          <c:max val="5"/>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de-DE"/>
                  <a:t>1 (gar nicht) bis 5 (äußerst)</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crossAx val="43286368"/>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de-DE"/>
              <a:t>Funktionsumfang</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spPr>
            <a:solidFill>
              <a:schemeClr val="accent1"/>
            </a:solidFill>
            <a:ln>
              <a:noFill/>
            </a:ln>
            <a:effectLst/>
          </c:spPr>
          <c:invertIfNegative val="0"/>
          <c:cat>
            <c:strRef>
              <c:f>Funktionsumfang!$A$18:$A$19</c:f>
              <c:strCache>
                <c:ptCount val="2"/>
                <c:pt idx="0">
                  <c:v>Funktionen vermisst</c:v>
                </c:pt>
                <c:pt idx="1">
                  <c:v>Funktionen überflüssig</c:v>
                </c:pt>
              </c:strCache>
            </c:strRef>
          </c:cat>
          <c:val>
            <c:numRef>
              <c:f>Funktionsumfang!$B$18:$B$19</c:f>
              <c:numCache>
                <c:formatCode>General</c:formatCode>
                <c:ptCount val="2"/>
                <c:pt idx="0">
                  <c:v>1.5</c:v>
                </c:pt>
                <c:pt idx="1">
                  <c:v>1.5</c:v>
                </c:pt>
              </c:numCache>
            </c:numRef>
          </c:val>
          <c:extLst>
            <c:ext xmlns:c16="http://schemas.microsoft.com/office/drawing/2014/chart" uri="{C3380CC4-5D6E-409C-BE32-E72D297353CC}">
              <c16:uniqueId val="{00000000-0A3A-432D-8769-9A25DBDA905B}"/>
            </c:ext>
          </c:extLst>
        </c:ser>
        <c:dLbls>
          <c:showLegendKey val="0"/>
          <c:showVal val="0"/>
          <c:showCatName val="0"/>
          <c:showSerName val="0"/>
          <c:showPercent val="0"/>
          <c:showBubbleSize val="0"/>
        </c:dLbls>
        <c:gapWidth val="219"/>
        <c:overlap val="-27"/>
        <c:axId val="72399680"/>
        <c:axId val="72393440"/>
      </c:barChart>
      <c:catAx>
        <c:axId val="7239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crossAx val="72393440"/>
        <c:crosses val="autoZero"/>
        <c:auto val="1"/>
        <c:lblAlgn val="ctr"/>
        <c:lblOffset val="100"/>
        <c:noMultiLvlLbl val="0"/>
      </c:catAx>
      <c:valAx>
        <c:axId val="72393440"/>
        <c:scaling>
          <c:orientation val="minMax"/>
          <c:max val="5"/>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crossAx val="72399680"/>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F0051-4C10-F149-9015-F4DC8FA6AE4F}" type="datetimeFigureOut">
              <a:rPr lang="en-US" smtClean="0"/>
              <a:t>7/17/23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5E843-C0BE-B44D-BA24-7AB1F8DCA727}" type="slidenum">
              <a:rPr lang="en-US" smtClean="0"/>
              <a:t>‹Nr.›</a:t>
            </a:fld>
            <a:endParaRPr lang="en-US"/>
          </a:p>
        </p:txBody>
      </p:sp>
    </p:spTree>
    <p:extLst>
      <p:ext uri="{BB962C8B-B14F-4D97-AF65-F5344CB8AC3E}">
        <p14:creationId xmlns:p14="http://schemas.microsoft.com/office/powerpoint/2010/main" val="406960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According to the feedback, we could say that the need is well addressed.</a:t>
            </a:r>
          </a:p>
        </p:txBody>
      </p:sp>
      <p:sp>
        <p:nvSpPr>
          <p:cNvPr id="4" name="Foliennummernplatzhalter 3"/>
          <p:cNvSpPr>
            <a:spLocks noGrp="1"/>
          </p:cNvSpPr>
          <p:nvPr>
            <p:ph type="sldNum" sz="quarter" idx="5"/>
          </p:nvPr>
        </p:nvSpPr>
        <p:spPr/>
        <p:txBody>
          <a:bodyPr/>
          <a:lstStyle/>
          <a:p>
            <a:fld id="{55A5E843-C0BE-B44D-BA24-7AB1F8DCA727}" type="slidenum">
              <a:rPr lang="en-US" smtClean="0"/>
              <a:t>12</a:t>
            </a:fld>
            <a:endParaRPr lang="en-US"/>
          </a:p>
        </p:txBody>
      </p:sp>
    </p:spTree>
    <p:extLst>
      <p:ext uri="{BB962C8B-B14F-4D97-AF65-F5344CB8AC3E}">
        <p14:creationId xmlns:p14="http://schemas.microsoft.com/office/powerpoint/2010/main" val="1655771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A3630"/>
                </a:solidFill>
                <a:latin typeface="Source Sans Pro" pitchFamily="34" charset="0"/>
                <a:ea typeface="Source Sans Pro" pitchFamily="34" charset="-122"/>
                <a:cs typeface="Source Sans Pro" pitchFamily="34" charset="-120"/>
              </a:rPr>
              <a:t>We gather feedback from users to improve our app and enhance the user experience.</a:t>
            </a:r>
            <a:endParaRPr lang="en-US" sz="1200" dirty="0"/>
          </a:p>
        </p:txBody>
      </p:sp>
      <p:sp>
        <p:nvSpPr>
          <p:cNvPr id="4" name="Foliennummernplatzhalter 3"/>
          <p:cNvSpPr>
            <a:spLocks noGrp="1"/>
          </p:cNvSpPr>
          <p:nvPr>
            <p:ph type="sldNum" sz="quarter" idx="5"/>
          </p:nvPr>
        </p:nvSpPr>
        <p:spPr/>
        <p:txBody>
          <a:bodyPr/>
          <a:lstStyle/>
          <a:p>
            <a:fld id="{55A5E843-C0BE-B44D-BA24-7AB1F8DCA727}" type="slidenum">
              <a:rPr lang="en-US" smtClean="0"/>
              <a:t>13</a:t>
            </a:fld>
            <a:endParaRPr lang="en-US"/>
          </a:p>
        </p:txBody>
      </p:sp>
    </p:spTree>
    <p:extLst>
      <p:ext uri="{BB962C8B-B14F-4D97-AF65-F5344CB8AC3E}">
        <p14:creationId xmlns:p14="http://schemas.microsoft.com/office/powerpoint/2010/main" val="69366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71308"/>
            <a:ext cx="12801600" cy="3342640"/>
          </a:xfrm>
        </p:spPr>
        <p:txBody>
          <a:bodyPr anchor="b"/>
          <a:lstStyle>
            <a:lvl1pPr algn="ctr">
              <a:defRPr sz="8400"/>
            </a:lvl1pPr>
          </a:lstStyle>
          <a:p>
            <a:r>
              <a:rPr lang="de-DE" dirty="0"/>
              <a:t>Mastertitelformat bearbeiten</a:t>
            </a:r>
            <a:endParaRPr lang="en-US" dirty="0"/>
          </a:p>
        </p:txBody>
      </p:sp>
      <p:sp>
        <p:nvSpPr>
          <p:cNvPr id="3" name="Subtitle 2"/>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42CC7BF-4AD9-F04F-A73E-134A48E83B11}" type="datetimeFigureOut">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211408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42CC7BF-4AD9-F04F-A73E-134A48E83B11}" type="datetimeFigureOut">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3030575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214860" y="511175"/>
            <a:ext cx="3680460" cy="8136573"/>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73480" y="511175"/>
            <a:ext cx="10828020" cy="8136573"/>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42CC7BF-4AD9-F04F-A73E-134A48E83B11}" type="datetimeFigureOut">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3697918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42CC7BF-4AD9-F04F-A73E-134A48E83B11}" type="datetimeFigureOut">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2555448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64590" y="2393634"/>
            <a:ext cx="14721840" cy="3993832"/>
          </a:xfrm>
        </p:spPr>
        <p:txBody>
          <a:bodyPr anchor="b"/>
          <a:lstStyle>
            <a:lvl1pPr>
              <a:defRPr sz="8400"/>
            </a:lvl1pPr>
          </a:lstStyle>
          <a:p>
            <a:r>
              <a:rPr lang="de-DE"/>
              <a:t>Mastertitelformat bearbeiten</a:t>
            </a:r>
            <a:endParaRPr lang="en-US" dirty="0"/>
          </a:p>
        </p:txBody>
      </p:sp>
      <p:sp>
        <p:nvSpPr>
          <p:cNvPr id="3" name="Text Placeholder 2"/>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42CC7BF-4AD9-F04F-A73E-134A48E83B11}" type="datetimeFigureOut">
              <a:rPr lang="en-US" smtClean="0"/>
              <a:t>7/17/23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1168861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73480" y="2555875"/>
            <a:ext cx="7254240" cy="60918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8641080" y="2555875"/>
            <a:ext cx="7254240" cy="60918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42CC7BF-4AD9-F04F-A73E-134A48E83B11}" type="datetimeFigureOut">
              <a:rPr lang="en-US" smtClean="0"/>
              <a:t>7/17/23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4057279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75703" y="511176"/>
            <a:ext cx="14721840" cy="1855788"/>
          </a:xfrm>
        </p:spPr>
        <p:txBody>
          <a:bodyPr/>
          <a:lstStyle/>
          <a:p>
            <a:r>
              <a:rPr lang="de-DE"/>
              <a:t>Mastertitelformat bearbeiten</a:t>
            </a:r>
            <a:endParaRPr lang="en-US" dirty="0"/>
          </a:p>
        </p:txBody>
      </p:sp>
      <p:sp>
        <p:nvSpPr>
          <p:cNvPr id="3" name="Text Placeholder 2"/>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de-DE"/>
              <a:t>Mastertextformat bearbeiten</a:t>
            </a:r>
          </a:p>
        </p:txBody>
      </p:sp>
      <p:sp>
        <p:nvSpPr>
          <p:cNvPr id="4" name="Content Placeholder 3"/>
          <p:cNvSpPr>
            <a:spLocks noGrp="1"/>
          </p:cNvSpPr>
          <p:nvPr>
            <p:ph sz="half" idx="2"/>
          </p:nvPr>
        </p:nvSpPr>
        <p:spPr>
          <a:xfrm>
            <a:off x="1175704" y="3507105"/>
            <a:ext cx="7220902" cy="515842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de-DE"/>
              <a:t>Mastertextformat bearbeiten</a:t>
            </a:r>
          </a:p>
        </p:txBody>
      </p:sp>
      <p:sp>
        <p:nvSpPr>
          <p:cNvPr id="6" name="Content Placeholder 5"/>
          <p:cNvSpPr>
            <a:spLocks noGrp="1"/>
          </p:cNvSpPr>
          <p:nvPr>
            <p:ph sz="quarter" idx="4"/>
          </p:nvPr>
        </p:nvSpPr>
        <p:spPr>
          <a:xfrm>
            <a:off x="8641080" y="3507105"/>
            <a:ext cx="7256463" cy="515842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42CC7BF-4AD9-F04F-A73E-134A48E83B11}" type="datetimeFigureOut">
              <a:rPr lang="en-US" smtClean="0"/>
              <a:t>7/17/23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2271274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B42CC7BF-4AD9-F04F-A73E-134A48E83B11}" type="datetimeFigureOut">
              <a:rPr lang="en-US" smtClean="0"/>
              <a:t>7/17/23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2240884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CC7BF-4AD9-F04F-A73E-134A48E83B11}" type="datetimeFigureOut">
              <a:rPr lang="en-US" smtClean="0"/>
              <a:t>7/17/23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3711146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75704" y="640080"/>
            <a:ext cx="5505132" cy="2240280"/>
          </a:xfrm>
        </p:spPr>
        <p:txBody>
          <a:bodyPr anchor="b"/>
          <a:lstStyle>
            <a:lvl1pPr>
              <a:defRPr sz="4480"/>
            </a:lvl1pPr>
          </a:lstStyle>
          <a:p>
            <a:r>
              <a:rPr lang="de-DE"/>
              <a:t>Mastertitelformat bearbeiten</a:t>
            </a:r>
            <a:endParaRPr lang="en-US" dirty="0"/>
          </a:p>
        </p:txBody>
      </p:sp>
      <p:sp>
        <p:nvSpPr>
          <p:cNvPr id="3" name="Content Placeholder 2"/>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de-DE"/>
              <a:t>Mastertextformat bearbeiten</a:t>
            </a:r>
          </a:p>
        </p:txBody>
      </p:sp>
      <p:sp>
        <p:nvSpPr>
          <p:cNvPr id="5" name="Date Placeholder 4"/>
          <p:cNvSpPr>
            <a:spLocks noGrp="1"/>
          </p:cNvSpPr>
          <p:nvPr>
            <p:ph type="dt" sz="half" idx="10"/>
          </p:nvPr>
        </p:nvSpPr>
        <p:spPr/>
        <p:txBody>
          <a:bodyPr/>
          <a:lstStyle/>
          <a:p>
            <a:fld id="{B42CC7BF-4AD9-F04F-A73E-134A48E83B11}" type="datetimeFigureOut">
              <a:rPr lang="en-US" smtClean="0"/>
              <a:t>7/17/23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3682698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75704" y="640080"/>
            <a:ext cx="5505132" cy="2240280"/>
          </a:xfrm>
        </p:spPr>
        <p:txBody>
          <a:bodyPr anchor="b"/>
          <a:lstStyle>
            <a:lvl1pPr>
              <a:defRPr sz="4480"/>
            </a:lvl1pPr>
          </a:lstStyle>
          <a:p>
            <a:r>
              <a:rPr lang="de-DE"/>
              <a:t>Mastertitelformat bearbeiten</a:t>
            </a:r>
            <a:endParaRPr lang="en-US" dirty="0"/>
          </a:p>
        </p:txBody>
      </p:sp>
      <p:sp>
        <p:nvSpPr>
          <p:cNvPr id="3" name="Picture Placeholder 2"/>
          <p:cNvSpPr>
            <a:spLocks noGrp="1" noChangeAspect="1"/>
          </p:cNvSpPr>
          <p:nvPr>
            <p:ph type="pic" idx="1"/>
          </p:nvPr>
        </p:nvSpPr>
        <p:spPr>
          <a:xfrm>
            <a:off x="7256463" y="1382396"/>
            <a:ext cx="864108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de-DE"/>
              <a:t>Bild durch Klicken auf Symbol hinzufügen</a:t>
            </a:r>
            <a:endParaRPr lang="en-US" dirty="0"/>
          </a:p>
        </p:txBody>
      </p:sp>
      <p:sp>
        <p:nvSpPr>
          <p:cNvPr id="4" name="Text Placeholder 3"/>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de-DE"/>
              <a:t>Mastertextformat bearbeiten</a:t>
            </a:r>
          </a:p>
        </p:txBody>
      </p:sp>
      <p:sp>
        <p:nvSpPr>
          <p:cNvPr id="5" name="Date Placeholder 4"/>
          <p:cNvSpPr>
            <a:spLocks noGrp="1"/>
          </p:cNvSpPr>
          <p:nvPr>
            <p:ph type="dt" sz="half" idx="10"/>
          </p:nvPr>
        </p:nvSpPr>
        <p:spPr/>
        <p:txBody>
          <a:bodyPr/>
          <a:lstStyle/>
          <a:p>
            <a:fld id="{B42CC7BF-4AD9-F04F-A73E-134A48E83B11}" type="datetimeFigureOut">
              <a:rPr lang="en-US" smtClean="0"/>
              <a:t>7/17/23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CDA9C-0F10-074B-98B4-36AE7F6186CA}" type="slidenum">
              <a:rPr lang="en-US" smtClean="0"/>
              <a:t>‹Nr.›</a:t>
            </a:fld>
            <a:endParaRPr lang="en-US"/>
          </a:p>
        </p:txBody>
      </p:sp>
    </p:spTree>
    <p:extLst>
      <p:ext uri="{BB962C8B-B14F-4D97-AF65-F5344CB8AC3E}">
        <p14:creationId xmlns:p14="http://schemas.microsoft.com/office/powerpoint/2010/main" val="16377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EE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B42CC7BF-4AD9-F04F-A73E-134A48E83B11}" type="datetimeFigureOut">
              <a:rPr lang="en-US" smtClean="0"/>
              <a:t>7/17/23</a:t>
            </a:fld>
            <a:endParaRPr lang="en-US"/>
          </a:p>
        </p:txBody>
      </p:sp>
      <p:sp>
        <p:nvSpPr>
          <p:cNvPr id="5" name="Footer Placeholder 4"/>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72CDA9C-0F10-074B-98B4-36AE7F6186CA}" type="slidenum">
              <a:rPr lang="en-US" smtClean="0"/>
              <a:t>‹Nr.›</a:t>
            </a:fld>
            <a:endParaRPr lang="en-US"/>
          </a:p>
        </p:txBody>
      </p:sp>
    </p:spTree>
    <p:extLst>
      <p:ext uri="{BB962C8B-B14F-4D97-AF65-F5344CB8AC3E}">
        <p14:creationId xmlns:p14="http://schemas.microsoft.com/office/powerpoint/2010/main" val="29565381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ity skyline under blue sky during daytime photo – Free Berlin Image on  Unsplash">
            <a:extLst>
              <a:ext uri="{FF2B5EF4-FFF2-40B4-BE49-F238E27FC236}">
                <a16:creationId xmlns:a16="http://schemas.microsoft.com/office/drawing/2014/main" id="{4AA66A46-5B99-DB66-4598-1AB9EEFC684C}"/>
              </a:ext>
            </a:extLst>
          </p:cNvPr>
          <p:cNvPicPr>
            <a:picLocks noChangeAspect="1" noChangeArrowheads="1"/>
          </p:cNvPicPr>
          <p:nvPr/>
        </p:nvPicPr>
        <p:blipFill>
          <a:blip r:embed="rId2">
            <a:alphaModFix amt="29000"/>
            <a:extLst>
              <a:ext uri="{BEBA8EAE-BF5A-486C-A8C5-ECC9F3942E4B}">
                <a14:imgProps xmlns:a14="http://schemas.microsoft.com/office/drawing/2010/main">
                  <a14:imgLayer r:embed="rId3">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a:off x="-43799" y="0"/>
            <a:ext cx="17112598" cy="9601200"/>
          </a:xfrm>
          <a:prstGeom prst="rect">
            <a:avLst/>
          </a:prstGeom>
          <a:noFill/>
          <a:extLst>
            <a:ext uri="{909E8E84-426E-40DD-AFC4-6F175D3DCCD1}">
              <a14:hiddenFill xmlns:a14="http://schemas.microsoft.com/office/drawing/2010/main">
                <a:solidFill>
                  <a:srgbClr val="FFFFFF"/>
                </a:solidFill>
              </a14:hiddenFill>
            </a:ext>
          </a:extLst>
        </p:spPr>
      </p:pic>
      <p:sp>
        <p:nvSpPr>
          <p:cNvPr id="6" name="Untertitel 2">
            <a:extLst>
              <a:ext uri="{FF2B5EF4-FFF2-40B4-BE49-F238E27FC236}">
                <a16:creationId xmlns:a16="http://schemas.microsoft.com/office/drawing/2014/main" id="{30517CCF-1D74-E816-5ECC-EC00ACBE1646}"/>
              </a:ext>
            </a:extLst>
          </p:cNvPr>
          <p:cNvSpPr>
            <a:spLocks noGrp="1"/>
          </p:cNvSpPr>
          <p:nvPr>
            <p:ph type="subTitle" idx="1"/>
          </p:nvPr>
        </p:nvSpPr>
        <p:spPr>
          <a:xfrm>
            <a:off x="2265134" y="7489358"/>
            <a:ext cx="13523433" cy="644681"/>
          </a:xfrm>
        </p:spPr>
        <p:txBody>
          <a:bodyPr>
            <a:noAutofit/>
          </a:bodyPr>
          <a:lstStyle/>
          <a:p>
            <a:pPr algn="l" defTabSz="936119">
              <a:defRPr sz="4212"/>
            </a:pPr>
            <a:r>
              <a:rPr lang="de-DE" sz="3000" dirty="0">
                <a:ea typeface="Hiragino Kaku Gothic StdN W8" panose="020B0800000000000000"/>
              </a:rPr>
              <a:t>Emily List_5547072             Chang Cao_6405371             </a:t>
            </a:r>
            <a:r>
              <a:rPr lang="de-DE" sz="3000" dirty="0" err="1">
                <a:ea typeface="Hiragino Kaku Gothic StdN W8" panose="020B0800000000000000"/>
              </a:rPr>
              <a:t>Ruiyu</a:t>
            </a:r>
            <a:r>
              <a:rPr lang="de-DE" sz="3000" dirty="0">
                <a:ea typeface="Hiragino Kaku Gothic StdN W8" panose="020B0800000000000000"/>
              </a:rPr>
              <a:t> Wang_5762790</a:t>
            </a:r>
          </a:p>
        </p:txBody>
      </p:sp>
      <p:sp>
        <p:nvSpPr>
          <p:cNvPr id="7" name="Konzept basierend auf Autonomie">
            <a:extLst>
              <a:ext uri="{FF2B5EF4-FFF2-40B4-BE49-F238E27FC236}">
                <a16:creationId xmlns:a16="http://schemas.microsoft.com/office/drawing/2014/main" id="{1F8DEDD9-71E6-B1C1-F0C6-574DD5C87284}"/>
              </a:ext>
            </a:extLst>
          </p:cNvPr>
          <p:cNvSpPr txBox="1"/>
          <p:nvPr/>
        </p:nvSpPr>
        <p:spPr>
          <a:xfrm>
            <a:off x="533401" y="339216"/>
            <a:ext cx="5553123" cy="60016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3340" tIns="53340" rIns="53340" bIns="53340" anchor="ctr">
            <a:spAutoFit/>
          </a:bodyPr>
          <a:lstStyle>
            <a:lvl1pPr algn="r">
              <a:defRPr sz="3000" b="0" i="1">
                <a:latin typeface="+mn-lt"/>
                <a:ea typeface="+mn-ea"/>
                <a:cs typeface="+mn-cs"/>
                <a:sym typeface="Helvetica Neue Medium"/>
              </a:defRPr>
            </a:lvl1pPr>
          </a:lstStyle>
          <a:p>
            <a:r>
              <a:rPr lang="de-DE" sz="3200" i="0" dirty="0">
                <a:ea typeface="Hiragino Kaku Gothic StdN W8" panose="020B0800000000000000"/>
              </a:rPr>
              <a:t>Concept </a:t>
            </a:r>
            <a:r>
              <a:rPr lang="en-US" sz="3200" i="0" dirty="0">
                <a:ea typeface="Hiragino Kaku Gothic StdN W8" panose="020B0800000000000000"/>
              </a:rPr>
              <a:t>based</a:t>
            </a:r>
            <a:r>
              <a:rPr lang="de-DE" sz="3200" i="0" dirty="0">
                <a:ea typeface="Hiragino Kaku Gothic StdN W8" panose="020B0800000000000000"/>
              </a:rPr>
              <a:t> on AUTONOMY</a:t>
            </a:r>
            <a:endParaRPr sz="3200" i="0" dirty="0">
              <a:ea typeface="Hiragino Kaku Gothic StdN W8" panose="020B0800000000000000"/>
            </a:endParaRPr>
          </a:p>
        </p:txBody>
      </p:sp>
      <p:sp>
        <p:nvSpPr>
          <p:cNvPr id="13" name="Textfeld 12">
            <a:extLst>
              <a:ext uri="{FF2B5EF4-FFF2-40B4-BE49-F238E27FC236}">
                <a16:creationId xmlns:a16="http://schemas.microsoft.com/office/drawing/2014/main" id="{BC4F04DD-3E6C-01A6-FC6F-148F6FD6BF10}"/>
              </a:ext>
            </a:extLst>
          </p:cNvPr>
          <p:cNvSpPr txBox="1"/>
          <p:nvPr/>
        </p:nvSpPr>
        <p:spPr>
          <a:xfrm>
            <a:off x="6020534" y="5437422"/>
            <a:ext cx="5542808" cy="584775"/>
          </a:xfrm>
          <a:prstGeom prst="rect">
            <a:avLst/>
          </a:prstGeom>
          <a:noFill/>
        </p:spPr>
        <p:txBody>
          <a:bodyPr wrap="square">
            <a:spAutoFit/>
          </a:bodyPr>
          <a:lstStyle/>
          <a:p>
            <a:r>
              <a:rPr lang="en-IE" sz="3200" i="1" dirty="0">
                <a:ea typeface="Hiragino Kaku Gothic StdN W8" panose="020B0800000000000000"/>
                <a:cs typeface="Baloo Bhaijaan" panose="03080902040302020200" pitchFamily="66" charset="-78"/>
              </a:rPr>
              <a:t>navigation in a foreign city</a:t>
            </a:r>
            <a:endParaRPr lang="en-US" sz="3200" i="1" dirty="0">
              <a:ea typeface="Hiragino Kaku Gothic StdN W8" panose="020B0800000000000000"/>
            </a:endParaRPr>
          </a:p>
        </p:txBody>
      </p:sp>
      <p:pic>
        <p:nvPicPr>
          <p:cNvPr id="4" name="Grafik 3">
            <a:extLst>
              <a:ext uri="{FF2B5EF4-FFF2-40B4-BE49-F238E27FC236}">
                <a16:creationId xmlns:a16="http://schemas.microsoft.com/office/drawing/2014/main" id="{8DEB5621-5D88-AFF8-BB5F-FAB1BC02CBD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89773" l="5924" r="90995">
                        <a14:foregroundMark x1="38389" y1="67045" x2="38389" y2="67045"/>
                        <a14:foregroundMark x1="17299" y1="65341" x2="17299" y2="65341"/>
                        <a14:foregroundMark x1="86019" y1="71023" x2="86019" y2="71023"/>
                        <a14:foregroundMark x1="6161" y1="50568" x2="6161" y2="50568"/>
                        <a14:foregroundMark x1="58531" y1="56818" x2="58531" y2="56818"/>
                        <a14:foregroundMark x1="90995" y1="50000" x2="90995" y2="50000"/>
                        <a14:foregroundMark x1="41943" y1="54545" x2="41943" y2="54545"/>
                        <a14:foregroundMark x1="41943" y1="54545" x2="41943" y2="54545"/>
                        <a14:foregroundMark x1="41943" y1="55114" x2="41943" y2="55114"/>
                      </a14:backgroundRemoval>
                    </a14:imgEffect>
                    <a14:imgEffect>
                      <a14:sharpenSoften amount="25000"/>
                    </a14:imgEffect>
                  </a14:imgLayer>
                </a14:imgProps>
              </a:ext>
            </a:extLst>
          </a:blip>
          <a:stretch>
            <a:fillRect/>
          </a:stretch>
        </p:blipFill>
        <p:spPr>
          <a:xfrm>
            <a:off x="3136166" y="1228975"/>
            <a:ext cx="10644067" cy="4439230"/>
          </a:xfrm>
          <a:prstGeom prst="rect">
            <a:avLst/>
          </a:prstGeom>
        </p:spPr>
      </p:pic>
      <p:sp>
        <p:nvSpPr>
          <p:cNvPr id="14" name="Untertitel 2">
            <a:extLst>
              <a:ext uri="{FF2B5EF4-FFF2-40B4-BE49-F238E27FC236}">
                <a16:creationId xmlns:a16="http://schemas.microsoft.com/office/drawing/2014/main" id="{7AD18717-800B-D8EF-4750-E5642A9690C8}"/>
              </a:ext>
            </a:extLst>
          </p:cNvPr>
          <p:cNvSpPr txBox="1">
            <a:spLocks/>
          </p:cNvSpPr>
          <p:nvPr/>
        </p:nvSpPr>
        <p:spPr>
          <a:xfrm>
            <a:off x="15374307" y="339216"/>
            <a:ext cx="1244900" cy="644681"/>
          </a:xfrm>
          <a:prstGeom prst="rect">
            <a:avLst/>
          </a:prstGeom>
        </p:spPr>
        <p:txBody>
          <a:bodyPr vert="horz" lIns="91440" tIns="45720" rIns="91440" bIns="45720" rtlCol="0">
            <a:noAutofit/>
          </a:bodyPr>
          <a:lstStyle>
            <a:lvl1pPr marL="0" indent="0" algn="ctr" defTabSz="1280160" rtl="0" eaLnBrk="1" latinLnBrk="0" hangingPunct="1">
              <a:lnSpc>
                <a:spcPct val="90000"/>
              </a:lnSpc>
              <a:spcBef>
                <a:spcPts val="1400"/>
              </a:spcBef>
              <a:buFont typeface="Arial" panose="020B0604020202020204" pitchFamily="34" charset="0"/>
              <a:buNone/>
              <a:defRPr sz="3360" kern="1200">
                <a:solidFill>
                  <a:schemeClr val="tx1"/>
                </a:solidFill>
                <a:latin typeface="+mn-lt"/>
                <a:ea typeface="+mn-ea"/>
                <a:cs typeface="+mn-cs"/>
              </a:defRPr>
            </a:lvl1pPr>
            <a:lvl2pPr marL="640080" indent="0" algn="ctr" defTabSz="1280160" rtl="0" eaLnBrk="1" latinLnBrk="0" hangingPunct="1">
              <a:lnSpc>
                <a:spcPct val="90000"/>
              </a:lnSpc>
              <a:spcBef>
                <a:spcPts val="700"/>
              </a:spcBef>
              <a:buFont typeface="Arial" panose="020B0604020202020204" pitchFamily="34" charset="0"/>
              <a:buNone/>
              <a:defRPr sz="2800" kern="1200">
                <a:solidFill>
                  <a:schemeClr val="tx1"/>
                </a:solidFill>
                <a:latin typeface="+mn-lt"/>
                <a:ea typeface="+mn-ea"/>
                <a:cs typeface="+mn-cs"/>
              </a:defRPr>
            </a:lvl2pPr>
            <a:lvl3pPr marL="1280160" indent="0" algn="ctr" defTabSz="1280160" rtl="0" eaLnBrk="1" latinLnBrk="0" hangingPunct="1">
              <a:lnSpc>
                <a:spcPct val="90000"/>
              </a:lnSpc>
              <a:spcBef>
                <a:spcPts val="700"/>
              </a:spcBef>
              <a:buFont typeface="Arial" panose="020B0604020202020204" pitchFamily="34" charset="0"/>
              <a:buNone/>
              <a:defRPr sz="2520" kern="1200">
                <a:solidFill>
                  <a:schemeClr val="tx1"/>
                </a:solidFill>
                <a:latin typeface="+mn-lt"/>
                <a:ea typeface="+mn-ea"/>
                <a:cs typeface="+mn-cs"/>
              </a:defRPr>
            </a:lvl3pPr>
            <a:lvl4pPr marL="192024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4pPr>
            <a:lvl5pPr marL="256032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5pPr>
            <a:lvl6pPr marL="320040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6pPr>
            <a:lvl7pPr marL="384048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7pPr>
            <a:lvl8pPr marL="448056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8pPr>
            <a:lvl9pPr marL="512064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9pPr>
          </a:lstStyle>
          <a:p>
            <a:pPr algn="l" defTabSz="936119">
              <a:defRPr sz="4212"/>
            </a:pPr>
            <a:r>
              <a:rPr lang="de-DE" sz="3000" dirty="0">
                <a:ea typeface="Hiragino Kaku Gothic StdN W8" panose="020B0800000000000000"/>
              </a:rPr>
              <a:t>T3G5</a:t>
            </a:r>
          </a:p>
        </p:txBody>
      </p:sp>
      <p:pic>
        <p:nvPicPr>
          <p:cNvPr id="3" name="Grafik 2">
            <a:extLst>
              <a:ext uri="{FF2B5EF4-FFF2-40B4-BE49-F238E27FC236}">
                <a16:creationId xmlns:a16="http://schemas.microsoft.com/office/drawing/2014/main" id="{58D915E8-5DA6-A1E1-4798-1BB53A9BA2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3773" y="2231757"/>
            <a:ext cx="816260" cy="816260"/>
          </a:xfrm>
          <a:prstGeom prst="rect">
            <a:avLst/>
          </a:prstGeom>
        </p:spPr>
      </p:pic>
    </p:spTree>
    <p:extLst>
      <p:ext uri="{BB962C8B-B14F-4D97-AF65-F5344CB8AC3E}">
        <p14:creationId xmlns:p14="http://schemas.microsoft.com/office/powerpoint/2010/main" val="2203929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8592ACF-E9E3-FB47-BC2D-5D45E4ABD0AF}"/>
              </a:ext>
            </a:extLst>
          </p:cNvPr>
          <p:cNvPicPr>
            <a:picLocks noChangeAspect="1"/>
          </p:cNvPicPr>
          <p:nvPr/>
        </p:nvPicPr>
        <p:blipFill>
          <a:blip r:embed="rId2"/>
          <a:stretch>
            <a:fillRect/>
          </a:stretch>
        </p:blipFill>
        <p:spPr>
          <a:xfrm>
            <a:off x="382219" y="2490401"/>
            <a:ext cx="10938683" cy="5362934"/>
          </a:xfrm>
          <a:prstGeom prst="rect">
            <a:avLst/>
          </a:prstGeom>
        </p:spPr>
      </p:pic>
      <p:sp>
        <p:nvSpPr>
          <p:cNvPr id="5" name="Textfeld 4">
            <a:extLst>
              <a:ext uri="{FF2B5EF4-FFF2-40B4-BE49-F238E27FC236}">
                <a16:creationId xmlns:a16="http://schemas.microsoft.com/office/drawing/2014/main" id="{5341BD29-665A-93DD-7FBA-E67972B6964A}"/>
              </a:ext>
            </a:extLst>
          </p:cNvPr>
          <p:cNvSpPr txBox="1"/>
          <p:nvPr/>
        </p:nvSpPr>
        <p:spPr>
          <a:xfrm>
            <a:off x="11524221" y="4150896"/>
            <a:ext cx="5811216" cy="2246769"/>
          </a:xfrm>
          <a:prstGeom prst="rect">
            <a:avLst/>
          </a:prstGeom>
          <a:noFill/>
        </p:spPr>
        <p:txBody>
          <a:bodyPr wrap="square" rtlCol="0">
            <a:spAutoFit/>
          </a:bodyPr>
          <a:lstStyle/>
          <a:p>
            <a:r>
              <a:rPr lang="de-DE" sz="2800" dirty="0"/>
              <a:t>In diesem Bereich schneidet unsere App sehr gut ab. </a:t>
            </a:r>
          </a:p>
          <a:p>
            <a:r>
              <a:rPr lang="de-DE" sz="2800" dirty="0"/>
              <a:t>Sowohl Aspekte der praktischen optischen Interaktion als auch Ästhetik wurden gut bewertet.</a:t>
            </a:r>
          </a:p>
        </p:txBody>
      </p:sp>
      <p:sp>
        <p:nvSpPr>
          <p:cNvPr id="3" name="Textfeld 2">
            <a:extLst>
              <a:ext uri="{FF2B5EF4-FFF2-40B4-BE49-F238E27FC236}">
                <a16:creationId xmlns:a16="http://schemas.microsoft.com/office/drawing/2014/main" id="{EAFB3A3E-7747-0FEA-C806-40BA7DEAF8C5}"/>
              </a:ext>
            </a:extLst>
          </p:cNvPr>
          <p:cNvSpPr txBox="1"/>
          <p:nvPr/>
        </p:nvSpPr>
        <p:spPr>
          <a:xfrm>
            <a:off x="382219" y="484632"/>
            <a:ext cx="6078908" cy="867930"/>
          </a:xfrm>
          <a:prstGeom prst="rect">
            <a:avLst/>
          </a:prstGeom>
          <a:noFill/>
        </p:spPr>
        <p:txBody>
          <a:bodyPr wrap="none" rtlCol="0">
            <a:spAutoFit/>
          </a:bodyPr>
          <a:lstStyle/>
          <a:p>
            <a:r>
              <a:rPr lang="de-DE" sz="5040" b="1" dirty="0"/>
              <a:t>Optische Anmutung</a:t>
            </a:r>
            <a:endParaRPr lang="en-AU" sz="5040" b="1" dirty="0">
              <a:latin typeface="+mj-lt"/>
            </a:endParaRPr>
          </a:p>
        </p:txBody>
      </p:sp>
    </p:spTree>
    <p:extLst>
      <p:ext uri="{BB962C8B-B14F-4D97-AF65-F5344CB8AC3E}">
        <p14:creationId xmlns:p14="http://schemas.microsoft.com/office/powerpoint/2010/main" val="4143184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C6BB1-DE04-BB02-AF2F-4DAFD62EE870}"/>
              </a:ext>
            </a:extLst>
          </p:cNvPr>
          <p:cNvSpPr>
            <a:spLocks noGrp="1"/>
          </p:cNvSpPr>
          <p:nvPr>
            <p:ph type="ctrTitle"/>
          </p:nvPr>
        </p:nvSpPr>
        <p:spPr>
          <a:xfrm>
            <a:off x="349911" y="325286"/>
            <a:ext cx="5487619" cy="1202372"/>
          </a:xfrm>
        </p:spPr>
        <p:txBody>
          <a:bodyPr>
            <a:normAutofit fontScale="90000"/>
          </a:bodyPr>
          <a:lstStyle/>
          <a:p>
            <a:r>
              <a:rPr lang="de-DE" sz="5600" b="1" dirty="0"/>
              <a:t>Funktionsumfang</a:t>
            </a:r>
          </a:p>
        </p:txBody>
      </p:sp>
      <p:graphicFrame>
        <p:nvGraphicFramePr>
          <p:cNvPr id="3" name="Diagramm 2">
            <a:extLst>
              <a:ext uri="{FF2B5EF4-FFF2-40B4-BE49-F238E27FC236}">
                <a16:creationId xmlns:a16="http://schemas.microsoft.com/office/drawing/2014/main" id="{8DE57826-4DB3-7C97-B347-342FC77FBC55}"/>
              </a:ext>
            </a:extLst>
          </p:cNvPr>
          <p:cNvGraphicFramePr>
            <a:graphicFrameLocks/>
          </p:cNvGraphicFramePr>
          <p:nvPr>
            <p:extLst>
              <p:ext uri="{D42A27DB-BD31-4B8C-83A1-F6EECF244321}">
                <p14:modId xmlns:p14="http://schemas.microsoft.com/office/powerpoint/2010/main" val="694188528"/>
              </p:ext>
            </p:extLst>
          </p:nvPr>
        </p:nvGraphicFramePr>
        <p:xfrm>
          <a:off x="8007382" y="1305248"/>
          <a:ext cx="8184489" cy="776357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DCD97B9C-F27C-DBBB-F522-6E4E1458EB41}"/>
              </a:ext>
            </a:extLst>
          </p:cNvPr>
          <p:cNvSpPr txBox="1"/>
          <p:nvPr/>
        </p:nvSpPr>
        <p:spPr>
          <a:xfrm>
            <a:off x="349911" y="4494536"/>
            <a:ext cx="5827592" cy="1384995"/>
          </a:xfrm>
          <a:prstGeom prst="rect">
            <a:avLst/>
          </a:prstGeom>
          <a:noFill/>
        </p:spPr>
        <p:txBody>
          <a:bodyPr wrap="square" rtlCol="0">
            <a:spAutoFit/>
          </a:bodyPr>
          <a:lstStyle/>
          <a:p>
            <a:r>
              <a:rPr lang="de-DE" sz="2800" dirty="0"/>
              <a:t>Die Teilnehmer der Umfrage haben weder Funktionen vermisst, noch fanden sie Funktionen überflüssig</a:t>
            </a:r>
          </a:p>
        </p:txBody>
      </p:sp>
    </p:spTree>
    <p:extLst>
      <p:ext uri="{BB962C8B-B14F-4D97-AF65-F5344CB8AC3E}">
        <p14:creationId xmlns:p14="http://schemas.microsoft.com/office/powerpoint/2010/main" val="2822973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pieren 17">
            <a:extLst>
              <a:ext uri="{FF2B5EF4-FFF2-40B4-BE49-F238E27FC236}">
                <a16:creationId xmlns:a16="http://schemas.microsoft.com/office/drawing/2014/main" id="{A93E3FDE-8858-1E9A-51CE-140C4037A03A}"/>
              </a:ext>
            </a:extLst>
          </p:cNvPr>
          <p:cNvGrpSpPr/>
          <p:nvPr/>
        </p:nvGrpSpPr>
        <p:grpSpPr>
          <a:xfrm>
            <a:off x="2733839" y="3324886"/>
            <a:ext cx="4305988" cy="792000"/>
            <a:chOff x="1616355" y="3368932"/>
            <a:chExt cx="5040111" cy="934665"/>
          </a:xfrm>
        </p:grpSpPr>
        <p:pic>
          <p:nvPicPr>
            <p:cNvPr id="8" name="Grafik 7">
              <a:extLst>
                <a:ext uri="{FF2B5EF4-FFF2-40B4-BE49-F238E27FC236}">
                  <a16:creationId xmlns:a16="http://schemas.microsoft.com/office/drawing/2014/main" id="{B1E23824-EF59-2D35-5654-0D4D517134F5}"/>
                </a:ext>
              </a:extLst>
            </p:cNvPr>
            <p:cNvPicPr>
              <a:picLocks noChangeAspect="1"/>
            </p:cNvPicPr>
            <p:nvPr/>
          </p:nvPicPr>
          <p:blipFill rotWithShape="1">
            <a:blip r:embed="rId3"/>
            <a:srcRect l="9387" t="10137" r="6133" b="13271"/>
            <a:stretch/>
          </p:blipFill>
          <p:spPr>
            <a:xfrm>
              <a:off x="1616355" y="3368932"/>
              <a:ext cx="5040111" cy="934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hteck 11">
              <a:extLst>
                <a:ext uri="{FF2B5EF4-FFF2-40B4-BE49-F238E27FC236}">
                  <a16:creationId xmlns:a16="http://schemas.microsoft.com/office/drawing/2014/main" id="{49EAD06F-2A49-AD1C-7D32-8304716BEDB4}"/>
                </a:ext>
              </a:extLst>
            </p:cNvPr>
            <p:cNvSpPr/>
            <p:nvPr/>
          </p:nvSpPr>
          <p:spPr>
            <a:xfrm>
              <a:off x="1957294" y="3574259"/>
              <a:ext cx="1341717" cy="537882"/>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uppieren 15">
            <a:extLst>
              <a:ext uri="{FF2B5EF4-FFF2-40B4-BE49-F238E27FC236}">
                <a16:creationId xmlns:a16="http://schemas.microsoft.com/office/drawing/2014/main" id="{3F99DCE3-7127-F6A7-8611-7BF2F0101165}"/>
              </a:ext>
            </a:extLst>
          </p:cNvPr>
          <p:cNvGrpSpPr/>
          <p:nvPr/>
        </p:nvGrpSpPr>
        <p:grpSpPr>
          <a:xfrm>
            <a:off x="211976" y="1839018"/>
            <a:ext cx="4875415" cy="836816"/>
            <a:chOff x="681592" y="1883106"/>
            <a:chExt cx="4529438" cy="834431"/>
          </a:xfrm>
        </p:grpSpPr>
        <p:pic>
          <p:nvPicPr>
            <p:cNvPr id="5" name="Grafik 4">
              <a:extLst>
                <a:ext uri="{FF2B5EF4-FFF2-40B4-BE49-F238E27FC236}">
                  <a16:creationId xmlns:a16="http://schemas.microsoft.com/office/drawing/2014/main" id="{ADB3044E-02DB-146A-F60F-581B3D8C6F93}"/>
                </a:ext>
              </a:extLst>
            </p:cNvPr>
            <p:cNvPicPr>
              <a:picLocks noChangeAspect="1"/>
            </p:cNvPicPr>
            <p:nvPr/>
          </p:nvPicPr>
          <p:blipFill rotWithShape="1">
            <a:blip r:embed="rId4"/>
            <a:srcRect l="6184" r="2451" b="2267"/>
            <a:stretch/>
          </p:blipFill>
          <p:spPr>
            <a:xfrm>
              <a:off x="681592" y="1883106"/>
              <a:ext cx="4529438" cy="834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hteck 12">
              <a:extLst>
                <a:ext uri="{FF2B5EF4-FFF2-40B4-BE49-F238E27FC236}">
                  <a16:creationId xmlns:a16="http://schemas.microsoft.com/office/drawing/2014/main" id="{54F6C1AC-8BBC-69EE-6126-1669215B2858}"/>
                </a:ext>
              </a:extLst>
            </p:cNvPr>
            <p:cNvSpPr/>
            <p:nvPr/>
          </p:nvSpPr>
          <p:spPr>
            <a:xfrm>
              <a:off x="1092199" y="2088284"/>
              <a:ext cx="900953" cy="523106"/>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uppieren 25">
            <a:extLst>
              <a:ext uri="{FF2B5EF4-FFF2-40B4-BE49-F238E27FC236}">
                <a16:creationId xmlns:a16="http://schemas.microsoft.com/office/drawing/2014/main" id="{604AD367-41D9-245F-71B2-A8392CEF9091}"/>
              </a:ext>
            </a:extLst>
          </p:cNvPr>
          <p:cNvGrpSpPr/>
          <p:nvPr/>
        </p:nvGrpSpPr>
        <p:grpSpPr>
          <a:xfrm>
            <a:off x="211974" y="4688273"/>
            <a:ext cx="8832684" cy="1139613"/>
            <a:chOff x="1673372" y="5589148"/>
            <a:chExt cx="10314308" cy="1206036"/>
          </a:xfrm>
        </p:grpSpPr>
        <p:pic>
          <p:nvPicPr>
            <p:cNvPr id="22" name="Grafik 21">
              <a:extLst>
                <a:ext uri="{FF2B5EF4-FFF2-40B4-BE49-F238E27FC236}">
                  <a16:creationId xmlns:a16="http://schemas.microsoft.com/office/drawing/2014/main" id="{8D3ED191-BACA-03B6-1C41-85B6F84BC7FC}"/>
                </a:ext>
              </a:extLst>
            </p:cNvPr>
            <p:cNvPicPr>
              <a:picLocks noChangeAspect="1"/>
            </p:cNvPicPr>
            <p:nvPr/>
          </p:nvPicPr>
          <p:blipFill>
            <a:blip r:embed="rId5"/>
            <a:stretch>
              <a:fillRect/>
            </a:stretch>
          </p:blipFill>
          <p:spPr>
            <a:xfrm>
              <a:off x="1673373" y="5589148"/>
              <a:ext cx="10314307" cy="1206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Rechteck 22">
              <a:extLst>
                <a:ext uri="{FF2B5EF4-FFF2-40B4-BE49-F238E27FC236}">
                  <a16:creationId xmlns:a16="http://schemas.microsoft.com/office/drawing/2014/main" id="{B865BCD2-7629-4FBE-CEE8-5D4AC51F1A05}"/>
                </a:ext>
              </a:extLst>
            </p:cNvPr>
            <p:cNvSpPr/>
            <p:nvPr/>
          </p:nvSpPr>
          <p:spPr>
            <a:xfrm>
              <a:off x="1673372" y="6155285"/>
              <a:ext cx="4512275" cy="442739"/>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uppieren 24">
            <a:extLst>
              <a:ext uri="{FF2B5EF4-FFF2-40B4-BE49-F238E27FC236}">
                <a16:creationId xmlns:a16="http://schemas.microsoft.com/office/drawing/2014/main" id="{659FBC44-DB21-5A56-A072-5EECD64CC6A0}"/>
              </a:ext>
            </a:extLst>
          </p:cNvPr>
          <p:cNvGrpSpPr/>
          <p:nvPr/>
        </p:nvGrpSpPr>
        <p:grpSpPr>
          <a:xfrm>
            <a:off x="7498441" y="1521392"/>
            <a:ext cx="9195336" cy="2904565"/>
            <a:chOff x="7739530" y="1817223"/>
            <a:chExt cx="9195336" cy="2904565"/>
          </a:xfrm>
        </p:grpSpPr>
        <p:grpSp>
          <p:nvGrpSpPr>
            <p:cNvPr id="21" name="Gruppieren 20">
              <a:extLst>
                <a:ext uri="{FF2B5EF4-FFF2-40B4-BE49-F238E27FC236}">
                  <a16:creationId xmlns:a16="http://schemas.microsoft.com/office/drawing/2014/main" id="{B9CD48A6-A65E-9C08-8129-65C57B8AE345}"/>
                </a:ext>
              </a:extLst>
            </p:cNvPr>
            <p:cNvGrpSpPr/>
            <p:nvPr/>
          </p:nvGrpSpPr>
          <p:grpSpPr>
            <a:xfrm>
              <a:off x="7739530" y="1817223"/>
              <a:ext cx="9195336" cy="2904565"/>
              <a:chOff x="7739530" y="1817223"/>
              <a:chExt cx="9195336" cy="2904565"/>
            </a:xfrm>
          </p:grpSpPr>
          <p:pic>
            <p:nvPicPr>
              <p:cNvPr id="15" name="Grafik 14">
                <a:extLst>
                  <a:ext uri="{FF2B5EF4-FFF2-40B4-BE49-F238E27FC236}">
                    <a16:creationId xmlns:a16="http://schemas.microsoft.com/office/drawing/2014/main" id="{1630E2A0-38FF-8285-F149-C54D4CDE0061}"/>
                  </a:ext>
                </a:extLst>
              </p:cNvPr>
              <p:cNvPicPr>
                <a:picLocks noChangeAspect="1"/>
              </p:cNvPicPr>
              <p:nvPr/>
            </p:nvPicPr>
            <p:blipFill rotWithShape="1">
              <a:blip r:embed="rId6"/>
              <a:srcRect t="6313" b="4827"/>
              <a:stretch/>
            </p:blipFill>
            <p:spPr>
              <a:xfrm>
                <a:off x="7739530" y="1817223"/>
                <a:ext cx="9195336" cy="2904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Rechteck 16">
                <a:extLst>
                  <a:ext uri="{FF2B5EF4-FFF2-40B4-BE49-F238E27FC236}">
                    <a16:creationId xmlns:a16="http://schemas.microsoft.com/office/drawing/2014/main" id="{2F648BE3-768F-8018-0F29-09F313D91574}"/>
                  </a:ext>
                </a:extLst>
              </p:cNvPr>
              <p:cNvSpPr/>
              <p:nvPr/>
            </p:nvSpPr>
            <p:spPr>
              <a:xfrm>
                <a:off x="10070353" y="2986599"/>
                <a:ext cx="1655482" cy="330342"/>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17D299D6-EFC7-85B0-2040-3561375A2E02}"/>
                  </a:ext>
                </a:extLst>
              </p:cNvPr>
              <p:cNvSpPr/>
              <p:nvPr/>
            </p:nvSpPr>
            <p:spPr>
              <a:xfrm>
                <a:off x="11444942" y="2656257"/>
                <a:ext cx="2468282" cy="330342"/>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a:extLst>
                  <a:ext uri="{FF2B5EF4-FFF2-40B4-BE49-F238E27FC236}">
                    <a16:creationId xmlns:a16="http://schemas.microsoft.com/office/drawing/2014/main" id="{3CA4F7DC-3D98-A699-E931-35329405D6AC}"/>
                  </a:ext>
                </a:extLst>
              </p:cNvPr>
              <p:cNvSpPr/>
              <p:nvPr/>
            </p:nvSpPr>
            <p:spPr>
              <a:xfrm>
                <a:off x="7751482" y="1970200"/>
                <a:ext cx="2300941" cy="330342"/>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hteck 23">
              <a:extLst>
                <a:ext uri="{FF2B5EF4-FFF2-40B4-BE49-F238E27FC236}">
                  <a16:creationId xmlns:a16="http://schemas.microsoft.com/office/drawing/2014/main" id="{9E4C5C04-A05B-0968-1CA1-5CA5D46D6669}"/>
                </a:ext>
              </a:extLst>
            </p:cNvPr>
            <p:cNvSpPr/>
            <p:nvPr/>
          </p:nvSpPr>
          <p:spPr>
            <a:xfrm>
              <a:off x="8268448" y="4001279"/>
              <a:ext cx="2300940" cy="393125"/>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uppieren 34">
            <a:extLst>
              <a:ext uri="{FF2B5EF4-FFF2-40B4-BE49-F238E27FC236}">
                <a16:creationId xmlns:a16="http://schemas.microsoft.com/office/drawing/2014/main" id="{0DCE9A2B-E317-86D0-37E1-92709C0A1B49}"/>
              </a:ext>
            </a:extLst>
          </p:cNvPr>
          <p:cNvGrpSpPr/>
          <p:nvPr/>
        </p:nvGrpSpPr>
        <p:grpSpPr>
          <a:xfrm>
            <a:off x="3648549" y="6145512"/>
            <a:ext cx="9195334" cy="3256625"/>
            <a:chOff x="7755146" y="6288934"/>
            <a:chExt cx="8938630" cy="2978733"/>
          </a:xfrm>
        </p:grpSpPr>
        <p:pic>
          <p:nvPicPr>
            <p:cNvPr id="27" name="Grafik 26">
              <a:extLst>
                <a:ext uri="{FF2B5EF4-FFF2-40B4-BE49-F238E27FC236}">
                  <a16:creationId xmlns:a16="http://schemas.microsoft.com/office/drawing/2014/main" id="{E7FB1DD5-AE2F-E12E-C627-8677221FEAE7}"/>
                </a:ext>
              </a:extLst>
            </p:cNvPr>
            <p:cNvPicPr>
              <a:picLocks noChangeAspect="1"/>
            </p:cNvPicPr>
            <p:nvPr/>
          </p:nvPicPr>
          <p:blipFill rotWithShape="1">
            <a:blip r:embed="rId7"/>
            <a:srcRect b="8872"/>
            <a:stretch/>
          </p:blipFill>
          <p:spPr>
            <a:xfrm>
              <a:off x="7755146" y="6288934"/>
              <a:ext cx="8938630" cy="29787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Rechteck 27">
              <a:extLst>
                <a:ext uri="{FF2B5EF4-FFF2-40B4-BE49-F238E27FC236}">
                  <a16:creationId xmlns:a16="http://schemas.microsoft.com/office/drawing/2014/main" id="{F2DD4CF5-95BE-A3CA-D5E4-FCD68A79F199}"/>
                </a:ext>
              </a:extLst>
            </p:cNvPr>
            <p:cNvSpPr/>
            <p:nvPr/>
          </p:nvSpPr>
          <p:spPr>
            <a:xfrm>
              <a:off x="8751807" y="7035326"/>
              <a:ext cx="1269523" cy="311251"/>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28">
              <a:extLst>
                <a:ext uri="{FF2B5EF4-FFF2-40B4-BE49-F238E27FC236}">
                  <a16:creationId xmlns:a16="http://schemas.microsoft.com/office/drawing/2014/main" id="{9EEC8941-15C5-42F6-BC01-5263C13E1A57}"/>
                </a:ext>
              </a:extLst>
            </p:cNvPr>
            <p:cNvSpPr/>
            <p:nvPr/>
          </p:nvSpPr>
          <p:spPr>
            <a:xfrm>
              <a:off x="10700951" y="7311096"/>
              <a:ext cx="3657600" cy="311251"/>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hteck 29">
              <a:extLst>
                <a:ext uri="{FF2B5EF4-FFF2-40B4-BE49-F238E27FC236}">
                  <a16:creationId xmlns:a16="http://schemas.microsoft.com/office/drawing/2014/main" id="{FA25AC50-DD98-1587-A687-6121BCBFE563}"/>
                </a:ext>
              </a:extLst>
            </p:cNvPr>
            <p:cNvSpPr/>
            <p:nvPr/>
          </p:nvSpPr>
          <p:spPr>
            <a:xfrm>
              <a:off x="7827145" y="7655309"/>
              <a:ext cx="6173060" cy="311250"/>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hteck 30">
              <a:extLst>
                <a:ext uri="{FF2B5EF4-FFF2-40B4-BE49-F238E27FC236}">
                  <a16:creationId xmlns:a16="http://schemas.microsoft.com/office/drawing/2014/main" id="{DF1138B4-4F5B-D8F5-889B-34385995007C}"/>
                </a:ext>
              </a:extLst>
            </p:cNvPr>
            <p:cNvSpPr/>
            <p:nvPr/>
          </p:nvSpPr>
          <p:spPr>
            <a:xfrm>
              <a:off x="7827145" y="8912175"/>
              <a:ext cx="4504898" cy="311250"/>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uppieren 33">
            <a:extLst>
              <a:ext uri="{FF2B5EF4-FFF2-40B4-BE49-F238E27FC236}">
                <a16:creationId xmlns:a16="http://schemas.microsoft.com/office/drawing/2014/main" id="{EA89B24F-9FF2-A95E-C759-E34998CA47AD}"/>
              </a:ext>
            </a:extLst>
          </p:cNvPr>
          <p:cNvGrpSpPr/>
          <p:nvPr/>
        </p:nvGrpSpPr>
        <p:grpSpPr>
          <a:xfrm>
            <a:off x="9811334" y="4717475"/>
            <a:ext cx="6882443" cy="1110410"/>
            <a:chOff x="9811333" y="4800600"/>
            <a:chExt cx="6882443" cy="1110410"/>
          </a:xfrm>
        </p:grpSpPr>
        <p:pic>
          <p:nvPicPr>
            <p:cNvPr id="32" name="Grafik 31">
              <a:extLst>
                <a:ext uri="{FF2B5EF4-FFF2-40B4-BE49-F238E27FC236}">
                  <a16:creationId xmlns:a16="http://schemas.microsoft.com/office/drawing/2014/main" id="{2999D9C7-63DE-0376-4DE2-FBA93743CFED}"/>
                </a:ext>
              </a:extLst>
            </p:cNvPr>
            <p:cNvPicPr>
              <a:picLocks noChangeAspect="1"/>
            </p:cNvPicPr>
            <p:nvPr/>
          </p:nvPicPr>
          <p:blipFill>
            <a:blip r:embed="rId8"/>
            <a:stretch>
              <a:fillRect/>
            </a:stretch>
          </p:blipFill>
          <p:spPr>
            <a:xfrm>
              <a:off x="9811333" y="4800600"/>
              <a:ext cx="6882443" cy="1110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Rechteck 32">
              <a:extLst>
                <a:ext uri="{FF2B5EF4-FFF2-40B4-BE49-F238E27FC236}">
                  <a16:creationId xmlns:a16="http://schemas.microsoft.com/office/drawing/2014/main" id="{EF1D160C-0D6F-46D1-7DE3-9D1FA465D6BF}"/>
                </a:ext>
              </a:extLst>
            </p:cNvPr>
            <p:cNvSpPr/>
            <p:nvPr/>
          </p:nvSpPr>
          <p:spPr>
            <a:xfrm>
              <a:off x="14148262" y="5170516"/>
              <a:ext cx="2244436" cy="399977"/>
            </a:xfrm>
            <a:prstGeom prst="rect">
              <a:avLst/>
            </a:prstGeom>
            <a:solidFill>
              <a:schemeClr val="accent5">
                <a:lumMod val="60000"/>
                <a:lumOff val="40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el 1">
            <a:extLst>
              <a:ext uri="{FF2B5EF4-FFF2-40B4-BE49-F238E27FC236}">
                <a16:creationId xmlns:a16="http://schemas.microsoft.com/office/drawing/2014/main" id="{3E3BA1EB-ACEA-A9EF-B125-B0E2D81FB14F}"/>
              </a:ext>
            </a:extLst>
          </p:cNvPr>
          <p:cNvSpPr txBox="1">
            <a:spLocks/>
          </p:cNvSpPr>
          <p:nvPr/>
        </p:nvSpPr>
        <p:spPr>
          <a:xfrm>
            <a:off x="349911" y="325286"/>
            <a:ext cx="13322224" cy="1202372"/>
          </a:xfrm>
          <a:prstGeom prst="rect">
            <a:avLst/>
          </a:prstGeom>
        </p:spPr>
        <p:txBody>
          <a:bodyPr vert="horz" lIns="91440" tIns="45720" rIns="91440" bIns="45720" rtlCol="0" anchor="ctr">
            <a:normAutofit fontScale="97500"/>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de-DE" sz="5000" b="1" dirty="0" err="1"/>
              <a:t>Quanlitatives</a:t>
            </a:r>
            <a:r>
              <a:rPr lang="de-DE" sz="5000" b="1" dirty="0"/>
              <a:t> Feedback </a:t>
            </a:r>
            <a:r>
              <a:rPr lang="de-DE" altLang="zh-CN" sz="5000" b="1" dirty="0"/>
              <a:t>-</a:t>
            </a:r>
            <a:r>
              <a:rPr lang="zh-CN" altLang="de-DE" sz="5000" b="1" dirty="0"/>
              <a:t> </a:t>
            </a:r>
            <a:r>
              <a:rPr lang="de-DE" altLang="zh-CN" sz="5000" b="1" dirty="0"/>
              <a:t>positiv</a:t>
            </a:r>
            <a:endParaRPr lang="de-DE" sz="5000" b="1" dirty="0"/>
          </a:p>
        </p:txBody>
      </p:sp>
    </p:spTree>
    <p:extLst>
      <p:ext uri="{BB962C8B-B14F-4D97-AF65-F5344CB8AC3E}">
        <p14:creationId xmlns:p14="http://schemas.microsoft.com/office/powerpoint/2010/main" val="67642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C5F86281-A95F-39A4-473E-A0DB9A8018B6}"/>
              </a:ext>
            </a:extLst>
          </p:cNvPr>
          <p:cNvPicPr>
            <a:picLocks noChangeAspect="1"/>
          </p:cNvPicPr>
          <p:nvPr/>
        </p:nvPicPr>
        <p:blipFill>
          <a:blip r:embed="rId3"/>
          <a:stretch>
            <a:fillRect/>
          </a:stretch>
        </p:blipFill>
        <p:spPr>
          <a:xfrm>
            <a:off x="817764" y="1494422"/>
            <a:ext cx="5332272" cy="989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Grafik 23">
            <a:extLst>
              <a:ext uri="{FF2B5EF4-FFF2-40B4-BE49-F238E27FC236}">
                <a16:creationId xmlns:a16="http://schemas.microsoft.com/office/drawing/2014/main" id="{53FD49DB-4D91-8145-B355-B273E115E093}"/>
              </a:ext>
            </a:extLst>
          </p:cNvPr>
          <p:cNvPicPr>
            <a:picLocks noChangeAspect="1"/>
          </p:cNvPicPr>
          <p:nvPr/>
        </p:nvPicPr>
        <p:blipFill rotWithShape="1">
          <a:blip r:embed="rId4"/>
          <a:srcRect t="9127"/>
          <a:stretch/>
        </p:blipFill>
        <p:spPr>
          <a:xfrm>
            <a:off x="250043" y="4236306"/>
            <a:ext cx="7010186" cy="10266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Grafik 26">
            <a:extLst>
              <a:ext uri="{FF2B5EF4-FFF2-40B4-BE49-F238E27FC236}">
                <a16:creationId xmlns:a16="http://schemas.microsoft.com/office/drawing/2014/main" id="{D258A01F-794C-E269-D69E-DD283BDF5358}"/>
              </a:ext>
            </a:extLst>
          </p:cNvPr>
          <p:cNvPicPr>
            <a:picLocks noChangeAspect="1"/>
          </p:cNvPicPr>
          <p:nvPr/>
        </p:nvPicPr>
        <p:blipFill>
          <a:blip r:embed="rId5"/>
          <a:stretch>
            <a:fillRect/>
          </a:stretch>
        </p:blipFill>
        <p:spPr>
          <a:xfrm>
            <a:off x="10489386" y="4270699"/>
            <a:ext cx="3232879" cy="957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Grafik 28">
            <a:extLst>
              <a:ext uri="{FF2B5EF4-FFF2-40B4-BE49-F238E27FC236}">
                <a16:creationId xmlns:a16="http://schemas.microsoft.com/office/drawing/2014/main" id="{61EC1355-0BEB-E890-9A7E-D8CEC352D2A9}"/>
              </a:ext>
            </a:extLst>
          </p:cNvPr>
          <p:cNvPicPr>
            <a:picLocks noChangeAspect="1"/>
          </p:cNvPicPr>
          <p:nvPr/>
        </p:nvPicPr>
        <p:blipFill rotWithShape="1">
          <a:blip r:embed="rId6"/>
          <a:srcRect r="3691" b="2487"/>
          <a:stretch/>
        </p:blipFill>
        <p:spPr>
          <a:xfrm>
            <a:off x="11881637" y="5555277"/>
            <a:ext cx="2193911" cy="3911015"/>
          </a:xfrm>
          <a:prstGeom prst="rect">
            <a:avLst/>
          </a:prstGeom>
        </p:spPr>
      </p:pic>
      <p:pic>
        <p:nvPicPr>
          <p:cNvPr id="30" name="Grafik 29">
            <a:extLst>
              <a:ext uri="{FF2B5EF4-FFF2-40B4-BE49-F238E27FC236}">
                <a16:creationId xmlns:a16="http://schemas.microsoft.com/office/drawing/2014/main" id="{5F62D16F-DE7A-982A-7BCD-5B807255BA87}"/>
              </a:ext>
            </a:extLst>
          </p:cNvPr>
          <p:cNvPicPr>
            <a:picLocks noChangeAspect="1"/>
          </p:cNvPicPr>
          <p:nvPr/>
        </p:nvPicPr>
        <p:blipFill>
          <a:blip r:embed="rId7"/>
          <a:stretch>
            <a:fillRect/>
          </a:stretch>
        </p:blipFill>
        <p:spPr>
          <a:xfrm>
            <a:off x="9788014" y="5555278"/>
            <a:ext cx="2199296" cy="3873500"/>
          </a:xfrm>
          <a:prstGeom prst="rect">
            <a:avLst/>
          </a:prstGeom>
        </p:spPr>
      </p:pic>
      <p:pic>
        <p:nvPicPr>
          <p:cNvPr id="31" name="Grafik 30">
            <a:extLst>
              <a:ext uri="{FF2B5EF4-FFF2-40B4-BE49-F238E27FC236}">
                <a16:creationId xmlns:a16="http://schemas.microsoft.com/office/drawing/2014/main" id="{AD3D65F3-8144-D947-6340-31C63251E2FC}"/>
              </a:ext>
            </a:extLst>
          </p:cNvPr>
          <p:cNvPicPr>
            <a:picLocks noChangeAspect="1"/>
          </p:cNvPicPr>
          <p:nvPr/>
        </p:nvPicPr>
        <p:blipFill>
          <a:blip r:embed="rId8"/>
          <a:stretch>
            <a:fillRect/>
          </a:stretch>
        </p:blipFill>
        <p:spPr>
          <a:xfrm>
            <a:off x="3700403" y="2930137"/>
            <a:ext cx="4833997" cy="954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2" name="Gruppieren 41">
            <a:extLst>
              <a:ext uri="{FF2B5EF4-FFF2-40B4-BE49-F238E27FC236}">
                <a16:creationId xmlns:a16="http://schemas.microsoft.com/office/drawing/2014/main" id="{D40DDFE9-5227-713A-B3D6-3A27ACFB1FDA}"/>
              </a:ext>
            </a:extLst>
          </p:cNvPr>
          <p:cNvGrpSpPr/>
          <p:nvPr/>
        </p:nvGrpSpPr>
        <p:grpSpPr>
          <a:xfrm>
            <a:off x="1297428" y="5555277"/>
            <a:ext cx="2552171" cy="3911015"/>
            <a:chOff x="688788" y="5582224"/>
            <a:chExt cx="2552171" cy="3911015"/>
          </a:xfrm>
        </p:grpSpPr>
        <p:pic>
          <p:nvPicPr>
            <p:cNvPr id="39" name="Grafik 38">
              <a:extLst>
                <a:ext uri="{FF2B5EF4-FFF2-40B4-BE49-F238E27FC236}">
                  <a16:creationId xmlns:a16="http://schemas.microsoft.com/office/drawing/2014/main" id="{98275C39-4E0B-A54E-2460-C5DBB34C439A}"/>
                </a:ext>
              </a:extLst>
            </p:cNvPr>
            <p:cNvPicPr>
              <a:picLocks noChangeAspect="1"/>
            </p:cNvPicPr>
            <p:nvPr/>
          </p:nvPicPr>
          <p:blipFill>
            <a:blip r:embed="rId9"/>
            <a:stretch>
              <a:fillRect/>
            </a:stretch>
          </p:blipFill>
          <p:spPr>
            <a:xfrm>
              <a:off x="688788" y="5582224"/>
              <a:ext cx="2186473" cy="3911015"/>
            </a:xfrm>
            <a:prstGeom prst="rect">
              <a:avLst/>
            </a:prstGeom>
          </p:spPr>
        </p:pic>
        <p:sp>
          <p:nvSpPr>
            <p:cNvPr id="40" name="Rechteck 39">
              <a:extLst>
                <a:ext uri="{FF2B5EF4-FFF2-40B4-BE49-F238E27FC236}">
                  <a16:creationId xmlns:a16="http://schemas.microsoft.com/office/drawing/2014/main" id="{6086988D-EA48-11C0-F053-71C4DA1BD82A}"/>
                </a:ext>
              </a:extLst>
            </p:cNvPr>
            <p:cNvSpPr/>
            <p:nvPr/>
          </p:nvSpPr>
          <p:spPr>
            <a:xfrm>
              <a:off x="2384612" y="8337176"/>
              <a:ext cx="856347" cy="730624"/>
            </a:xfrm>
            <a:prstGeom prst="rect">
              <a:avLst/>
            </a:prstGeom>
            <a:noFill/>
            <a:ln w="38100">
              <a:solidFill>
                <a:srgbClr val="6694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Grafik 40">
            <a:extLst>
              <a:ext uri="{FF2B5EF4-FFF2-40B4-BE49-F238E27FC236}">
                <a16:creationId xmlns:a16="http://schemas.microsoft.com/office/drawing/2014/main" id="{7D009505-4324-FA54-B847-B4D689DD45E4}"/>
              </a:ext>
            </a:extLst>
          </p:cNvPr>
          <p:cNvPicPr>
            <a:picLocks noChangeAspect="1"/>
          </p:cNvPicPr>
          <p:nvPr/>
        </p:nvPicPr>
        <p:blipFill>
          <a:blip r:embed="rId10"/>
          <a:stretch>
            <a:fillRect/>
          </a:stretch>
        </p:blipFill>
        <p:spPr>
          <a:xfrm>
            <a:off x="3995620" y="6391062"/>
            <a:ext cx="1814175" cy="1946115"/>
          </a:xfrm>
          <a:prstGeom prst="rect">
            <a:avLst/>
          </a:prstGeom>
        </p:spPr>
      </p:pic>
      <p:pic>
        <p:nvPicPr>
          <p:cNvPr id="2" name="Grafik 1">
            <a:extLst>
              <a:ext uri="{FF2B5EF4-FFF2-40B4-BE49-F238E27FC236}">
                <a16:creationId xmlns:a16="http://schemas.microsoft.com/office/drawing/2014/main" id="{4E3EC6AC-494B-BEA0-48FF-1B3CF4764DEC}"/>
              </a:ext>
            </a:extLst>
          </p:cNvPr>
          <p:cNvPicPr>
            <a:picLocks noChangeAspect="1"/>
          </p:cNvPicPr>
          <p:nvPr/>
        </p:nvPicPr>
        <p:blipFill>
          <a:blip r:embed="rId11"/>
          <a:stretch>
            <a:fillRect/>
          </a:stretch>
        </p:blipFill>
        <p:spPr>
          <a:xfrm>
            <a:off x="9168592" y="1728223"/>
            <a:ext cx="7620000" cy="1511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el 1">
            <a:extLst>
              <a:ext uri="{FF2B5EF4-FFF2-40B4-BE49-F238E27FC236}">
                <a16:creationId xmlns:a16="http://schemas.microsoft.com/office/drawing/2014/main" id="{FDE482C5-3BD0-D770-A1C1-36C5DAD06A9D}"/>
              </a:ext>
            </a:extLst>
          </p:cNvPr>
          <p:cNvSpPr txBox="1">
            <a:spLocks/>
          </p:cNvSpPr>
          <p:nvPr/>
        </p:nvSpPr>
        <p:spPr>
          <a:xfrm>
            <a:off x="349911" y="325286"/>
            <a:ext cx="13322224" cy="1202372"/>
          </a:xfrm>
          <a:prstGeom prst="rect">
            <a:avLst/>
          </a:prstGeom>
        </p:spPr>
        <p:txBody>
          <a:bodyPr vert="horz" lIns="91440" tIns="45720" rIns="91440" bIns="45720" rtlCol="0" anchor="ctr">
            <a:normAutofit fontScale="97500"/>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r>
              <a:rPr lang="de-DE" sz="5000" b="1" dirty="0" err="1"/>
              <a:t>Quanlitatives</a:t>
            </a:r>
            <a:r>
              <a:rPr lang="de-DE" sz="5000" b="1" dirty="0"/>
              <a:t> Feedback </a:t>
            </a:r>
            <a:r>
              <a:rPr lang="de-DE" altLang="zh-CN" sz="5000" b="1" dirty="0"/>
              <a:t>-</a:t>
            </a:r>
            <a:r>
              <a:rPr lang="zh-CN" altLang="de-DE" sz="5000" b="1" dirty="0"/>
              <a:t> </a:t>
            </a:r>
            <a:r>
              <a:rPr lang="de-DE" altLang="zh-CN" sz="5000" b="1" dirty="0"/>
              <a:t>negativ</a:t>
            </a:r>
            <a:endParaRPr lang="de-DE" sz="5000" b="1" dirty="0"/>
          </a:p>
        </p:txBody>
      </p:sp>
    </p:spTree>
    <p:extLst>
      <p:ext uri="{BB962C8B-B14F-4D97-AF65-F5344CB8AC3E}">
        <p14:creationId xmlns:p14="http://schemas.microsoft.com/office/powerpoint/2010/main" val="338168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CD97B9C-F27C-DBBB-F522-6E4E1458EB41}"/>
              </a:ext>
            </a:extLst>
          </p:cNvPr>
          <p:cNvSpPr txBox="1"/>
          <p:nvPr/>
        </p:nvSpPr>
        <p:spPr>
          <a:xfrm>
            <a:off x="382219" y="1847238"/>
            <a:ext cx="16686581" cy="5693866"/>
          </a:xfrm>
          <a:prstGeom prst="rect">
            <a:avLst/>
          </a:prstGeom>
          <a:noFill/>
        </p:spPr>
        <p:txBody>
          <a:bodyPr wrap="square" rtlCol="0">
            <a:spAutoFit/>
          </a:bodyPr>
          <a:lstStyle/>
          <a:p>
            <a:r>
              <a:rPr lang="de-DE" sz="2800" dirty="0"/>
              <a:t>Die meisten Probleme der App scheinen in Intuivität und Usability zu liegen. Ein kurzes Tutorial zum Benutzen der App beim ersten Start könnte viele dieser Probleme lösen. </a:t>
            </a:r>
          </a:p>
          <a:p>
            <a:endParaRPr lang="de-DE" sz="2800" dirty="0"/>
          </a:p>
          <a:p>
            <a:r>
              <a:rPr lang="de-DE" sz="2800" dirty="0"/>
              <a:t>Wir fügen außerdem ein weiteres Icon zum Lokalisieren des eigenen Standorts auf der Karte und einen Dark Mode hinzu und überlegen, ob die Trennung von Settings an zwei verschiedene Orte sinnvoll ist. </a:t>
            </a:r>
          </a:p>
          <a:p>
            <a:r>
              <a:rPr lang="de-DE" sz="2800" dirty="0"/>
              <a:t>Die Trennung von </a:t>
            </a:r>
            <a:r>
              <a:rPr lang="de-DE" sz="2800" dirty="0" err="1"/>
              <a:t>map-related</a:t>
            </a:r>
            <a:r>
              <a:rPr lang="de-DE" sz="2800" dirty="0"/>
              <a:t> </a:t>
            </a:r>
            <a:r>
              <a:rPr lang="de-DE" sz="2800" dirty="0" err="1"/>
              <a:t>settings</a:t>
            </a:r>
            <a:r>
              <a:rPr lang="de-DE" sz="2800" dirty="0"/>
              <a:t>, z.B. Dark Mode und user</a:t>
            </a:r>
            <a:r>
              <a:rPr lang="de-DE" altLang="zh-CN" sz="2800" dirty="0"/>
              <a:t>-</a:t>
            </a:r>
            <a:r>
              <a:rPr lang="de-DE" altLang="zh-CN" sz="2800" dirty="0" err="1"/>
              <a:t>related</a:t>
            </a:r>
            <a:r>
              <a:rPr lang="de-DE" sz="2800" dirty="0"/>
              <a:t> </a:t>
            </a:r>
            <a:r>
              <a:rPr lang="de-DE" sz="2800" dirty="0" err="1"/>
              <a:t>settings</a:t>
            </a:r>
            <a:r>
              <a:rPr lang="de-DE" sz="2800" dirty="0"/>
              <a:t> im Profil, wie z.B. Farbe, scheint verwirrend zu sein und dafür zu sorgen, dass Nutzer bestimmte Funktionen nicht finden.</a:t>
            </a:r>
          </a:p>
          <a:p>
            <a:endParaRPr lang="de-DE" sz="2800" dirty="0"/>
          </a:p>
          <a:p>
            <a:endParaRPr lang="de-DE" sz="2800" dirty="0"/>
          </a:p>
          <a:p>
            <a:r>
              <a:rPr lang="de-DE" sz="2800" dirty="0"/>
              <a:t>Unsere App hat optisch sehr gutes Feedback erhalten und erfüllt auch das Need, das unser Konzept adressieren sollte, zumindest subjektiv am besten.</a:t>
            </a:r>
          </a:p>
          <a:p>
            <a:r>
              <a:rPr lang="de-DE" sz="2800" dirty="0"/>
              <a:t>Auch die Funktionen sind gut angekommen, scheinbar hat die App genau die Funktionen, die sie auch braucht.</a:t>
            </a:r>
          </a:p>
        </p:txBody>
      </p:sp>
      <p:sp>
        <p:nvSpPr>
          <p:cNvPr id="9" name="Textfeld 8">
            <a:extLst>
              <a:ext uri="{FF2B5EF4-FFF2-40B4-BE49-F238E27FC236}">
                <a16:creationId xmlns:a16="http://schemas.microsoft.com/office/drawing/2014/main" id="{4A602EF6-DEFC-1214-CE75-F9C4C52D3E3F}"/>
              </a:ext>
            </a:extLst>
          </p:cNvPr>
          <p:cNvSpPr txBox="1"/>
          <p:nvPr/>
        </p:nvSpPr>
        <p:spPr>
          <a:xfrm>
            <a:off x="382219" y="484632"/>
            <a:ext cx="1582484" cy="867930"/>
          </a:xfrm>
          <a:prstGeom prst="rect">
            <a:avLst/>
          </a:prstGeom>
          <a:noFill/>
        </p:spPr>
        <p:txBody>
          <a:bodyPr wrap="none" rtlCol="0">
            <a:spAutoFit/>
          </a:bodyPr>
          <a:lstStyle/>
          <a:p>
            <a:r>
              <a:rPr lang="de-DE" sz="5040" b="1" dirty="0"/>
              <a:t>Fazit</a:t>
            </a:r>
            <a:endParaRPr lang="en-AU" sz="5040" b="1" dirty="0">
              <a:latin typeface="+mj-lt"/>
            </a:endParaRPr>
          </a:p>
        </p:txBody>
      </p:sp>
    </p:spTree>
    <p:extLst>
      <p:ext uri="{BB962C8B-B14F-4D97-AF65-F5344CB8AC3E}">
        <p14:creationId xmlns:p14="http://schemas.microsoft.com/office/powerpoint/2010/main" val="2754138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D98EC6BD-5F4A-0629-DB80-C40F1C725900}"/>
              </a:ext>
            </a:extLst>
          </p:cNvPr>
          <p:cNvPicPr>
            <a:picLocks noChangeAspect="1"/>
          </p:cNvPicPr>
          <p:nvPr/>
        </p:nvPicPr>
        <p:blipFill>
          <a:blip r:embed="rId2">
            <a:clrChange>
              <a:clrFrom>
                <a:srgbClr val="FFFFFF">
                  <a:alpha val="0"/>
                </a:srgbClr>
              </a:clrFrom>
              <a:clrTo>
                <a:srgbClr val="FFFFFF">
                  <a:alpha val="0"/>
                </a:srgbClr>
              </a:clrTo>
            </a:clrChange>
            <a:extLst>
              <a:ext uri="{BEBA8EAE-BF5A-486C-A8C5-ECC9F3942E4B}">
                <a14:imgProps xmlns:a14="http://schemas.microsoft.com/office/drawing/2010/main">
                  <a14:imgLayer r:embed="rId3">
                    <a14:imgEffect>
                      <a14:backgroundRemoval t="5636" b="99422" l="9585" r="89617">
                        <a14:foregroundMark x1="58946" y1="35694" x2="58946" y2="63584"/>
                        <a14:foregroundMark x1="57348" y1="24711" x2="43445" y2="88437"/>
                        <a14:foregroundMark x1="45157" y1="90077" x2="60863" y2="86272"/>
                        <a14:foregroundMark x1="60863" y1="86272" x2="69489" y2="50578"/>
                        <a14:foregroundMark x1="69489" y1="50578" x2="53834" y2="19364"/>
                        <a14:foregroundMark x1="48083" y1="26301" x2="46006" y2="73988"/>
                        <a14:foregroundMark x1="46006" y1="73988" x2="41425" y2="8777"/>
                        <a14:foregroundMark x1="61827" y1="11136" x2="71246" y2="13584"/>
                        <a14:foregroundMark x1="71246" y1="13584" x2="61022" y2="41474"/>
                        <a14:foregroundMark x1="61022" y1="41474" x2="39776" y2="39162"/>
                        <a14:foregroundMark x1="39776" y1="39162" x2="44569" y2="72688"/>
                        <a14:foregroundMark x1="44569" y1="72688" x2="28594" y2="67630"/>
                        <a14:foregroundMark x1="28594" y1="67630" x2="38179" y2="40751"/>
                        <a14:foregroundMark x1="38179" y1="40751" x2="46006" y2="43208"/>
                        <a14:foregroundMark x1="66294" y1="93064" x2="66294" y2="99422"/>
                        <a14:backgroundMark x1="14696" y1="79913" x2="12460" y2="88439"/>
                        <a14:backgroundMark x1="80511" y1="35694" x2="80511" y2="35694"/>
                        <a14:backgroundMark x1="51757" y1="8671" x2="51757" y2="8671"/>
                        <a14:backgroundMark x1="49840" y1="7659" x2="49840" y2="7659"/>
                        <a14:backgroundMark x1="47284" y1="7659" x2="47284" y2="7659"/>
                        <a14:backgroundMark x1="42332" y1="7370" x2="42332" y2="7370"/>
                        <a14:backgroundMark x1="42652" y1="7370" x2="42652" y2="7370"/>
                        <a14:backgroundMark x1="45847" y1="7659" x2="45847" y2="7659"/>
                        <a14:backgroundMark x1="44888" y1="7659" x2="44888" y2="7659"/>
                        <a14:backgroundMark x1="84665" y1="36994" x2="84665" y2="36994"/>
                        <a14:backgroundMark x1="40415" y1="6647" x2="45687" y2="6792"/>
                        <a14:backgroundMark x1="46965" y1="7370" x2="52556" y2="7514"/>
                        <a14:backgroundMark x1="51278" y1="8960" x2="60863" y2="9682"/>
                        <a14:backgroundMark x1="45687" y1="6647" x2="45687" y2="8237"/>
                        <a14:backgroundMark x1="58626" y1="10116" x2="62460" y2="10260"/>
                        <a14:backgroundMark x1="80511" y1="31792" x2="84505" y2="35116"/>
                        <a14:backgroundMark x1="41693" y1="90462" x2="43770" y2="90607"/>
                        <a14:backgroundMark x1="27796" y1="88728" x2="26198" y2="88439"/>
                        <a14:backgroundMark x1="78754" y1="93064" x2="78914" y2="97688"/>
                        <a14:backgroundMark x1="79553" y1="93931" x2="78754" y2="94075"/>
                        <a14:backgroundMark x1="79553" y1="92919" x2="80671" y2="93786"/>
                        <a14:backgroundMark x1="42812" y1="90462" x2="42812" y2="90462"/>
                        <a14:backgroundMark x1="43291" y1="90462" x2="43291" y2="90462"/>
                        <a14:backgroundMark x1="40256" y1="89451" x2="45048" y2="93208"/>
                      </a14:backgroundRemoval>
                    </a14:imgEffect>
                    <a14:imgEffect>
                      <a14:artisticMarker/>
                    </a14:imgEffect>
                  </a14:imgLayer>
                </a14:imgProps>
              </a:ext>
            </a:extLst>
          </a:blip>
          <a:stretch>
            <a:fillRect/>
          </a:stretch>
        </p:blipFill>
        <p:spPr>
          <a:xfrm>
            <a:off x="5764168" y="1217890"/>
            <a:ext cx="8268350" cy="8411885"/>
          </a:xfrm>
          <a:prstGeom prst="rect">
            <a:avLst/>
          </a:prstGeom>
        </p:spPr>
      </p:pic>
      <p:grpSp>
        <p:nvGrpSpPr>
          <p:cNvPr id="11" name="Gruppieren 10">
            <a:extLst>
              <a:ext uri="{FF2B5EF4-FFF2-40B4-BE49-F238E27FC236}">
                <a16:creationId xmlns:a16="http://schemas.microsoft.com/office/drawing/2014/main" id="{6C2EE918-2268-0513-8FA9-172AAD39FDA3}"/>
              </a:ext>
            </a:extLst>
          </p:cNvPr>
          <p:cNvGrpSpPr/>
          <p:nvPr/>
        </p:nvGrpSpPr>
        <p:grpSpPr>
          <a:xfrm>
            <a:off x="13819530" y="4153138"/>
            <a:ext cx="2315591" cy="2172032"/>
            <a:chOff x="13953067" y="5012267"/>
            <a:chExt cx="2286000" cy="2252133"/>
          </a:xfrm>
        </p:grpSpPr>
        <p:sp>
          <p:nvSpPr>
            <p:cNvPr id="12" name="Oval 11">
              <a:extLst>
                <a:ext uri="{FF2B5EF4-FFF2-40B4-BE49-F238E27FC236}">
                  <a16:creationId xmlns:a16="http://schemas.microsoft.com/office/drawing/2014/main" id="{A59999E9-A7AD-0356-4F14-F9F0AAF2C7B3}"/>
                </a:ext>
              </a:extLst>
            </p:cNvPr>
            <p:cNvSpPr/>
            <p:nvPr/>
          </p:nvSpPr>
          <p:spPr>
            <a:xfrm>
              <a:off x="13953067" y="5012267"/>
              <a:ext cx="2286000" cy="2252133"/>
            </a:xfrm>
            <a:prstGeom prst="ellipse">
              <a:avLst/>
            </a:prstGeom>
            <a:solidFill>
              <a:srgbClr val="EB41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C98F77-05E2-C0AC-6769-CB76CF2C9DD7}"/>
                </a:ext>
              </a:extLst>
            </p:cNvPr>
            <p:cNvSpPr/>
            <p:nvPr/>
          </p:nvSpPr>
          <p:spPr>
            <a:xfrm>
              <a:off x="14381378" y="5638800"/>
              <a:ext cx="304800" cy="508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AB2F9CB-F930-B55D-E3D7-3ABDD2CA5190}"/>
                </a:ext>
              </a:extLst>
            </p:cNvPr>
            <p:cNvSpPr/>
            <p:nvPr/>
          </p:nvSpPr>
          <p:spPr>
            <a:xfrm>
              <a:off x="15240000" y="5638800"/>
              <a:ext cx="304800" cy="508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ogen 14">
              <a:extLst>
                <a:ext uri="{FF2B5EF4-FFF2-40B4-BE49-F238E27FC236}">
                  <a16:creationId xmlns:a16="http://schemas.microsoft.com/office/drawing/2014/main" id="{20BA86C9-DD49-299F-89E6-6429D3261521}"/>
                </a:ext>
              </a:extLst>
            </p:cNvPr>
            <p:cNvSpPr/>
            <p:nvPr/>
          </p:nvSpPr>
          <p:spPr>
            <a:xfrm>
              <a:off x="14569416" y="6612609"/>
              <a:ext cx="858622" cy="294467"/>
            </a:xfrm>
            <a:prstGeom prst="arc">
              <a:avLst>
                <a:gd name="adj1" fmla="val 10773226"/>
                <a:gd name="adj2" fmla="val 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6" name="Gruppieren 15">
            <a:extLst>
              <a:ext uri="{FF2B5EF4-FFF2-40B4-BE49-F238E27FC236}">
                <a16:creationId xmlns:a16="http://schemas.microsoft.com/office/drawing/2014/main" id="{B7865B85-8E83-FAEC-FC84-65C1F1E629E7}"/>
              </a:ext>
            </a:extLst>
          </p:cNvPr>
          <p:cNvGrpSpPr/>
          <p:nvPr/>
        </p:nvGrpSpPr>
        <p:grpSpPr>
          <a:xfrm>
            <a:off x="13810891" y="4153138"/>
            <a:ext cx="2315591" cy="2172032"/>
            <a:chOff x="13953067" y="5012267"/>
            <a:chExt cx="2286000" cy="2252133"/>
          </a:xfrm>
        </p:grpSpPr>
        <p:sp>
          <p:nvSpPr>
            <p:cNvPr id="17" name="Oval 16">
              <a:extLst>
                <a:ext uri="{FF2B5EF4-FFF2-40B4-BE49-F238E27FC236}">
                  <a16:creationId xmlns:a16="http://schemas.microsoft.com/office/drawing/2014/main" id="{E5C94E2E-ADCF-A1C0-58F8-8E6678902DB2}"/>
                </a:ext>
              </a:extLst>
            </p:cNvPr>
            <p:cNvSpPr/>
            <p:nvPr/>
          </p:nvSpPr>
          <p:spPr>
            <a:xfrm>
              <a:off x="13953067" y="5012267"/>
              <a:ext cx="2286000" cy="2252133"/>
            </a:xfrm>
            <a:prstGeom prst="ellipse">
              <a:avLst/>
            </a:prstGeom>
            <a:solidFill>
              <a:srgbClr val="6694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FF2C6E-B6DA-E049-D016-7093DD4E38EF}"/>
                </a:ext>
              </a:extLst>
            </p:cNvPr>
            <p:cNvSpPr/>
            <p:nvPr/>
          </p:nvSpPr>
          <p:spPr>
            <a:xfrm>
              <a:off x="14381378" y="5638800"/>
              <a:ext cx="304800" cy="508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8A3315-B2CE-6467-4A6E-F3A76001F0B8}"/>
                </a:ext>
              </a:extLst>
            </p:cNvPr>
            <p:cNvSpPr/>
            <p:nvPr/>
          </p:nvSpPr>
          <p:spPr>
            <a:xfrm>
              <a:off x="15240000" y="5638800"/>
              <a:ext cx="304800" cy="508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ogen 19">
              <a:extLst>
                <a:ext uri="{FF2B5EF4-FFF2-40B4-BE49-F238E27FC236}">
                  <a16:creationId xmlns:a16="http://schemas.microsoft.com/office/drawing/2014/main" id="{35C76195-C123-4F09-F2EC-DCE693513515}"/>
                </a:ext>
              </a:extLst>
            </p:cNvPr>
            <p:cNvSpPr/>
            <p:nvPr/>
          </p:nvSpPr>
          <p:spPr>
            <a:xfrm flipV="1">
              <a:off x="14533778" y="6416009"/>
              <a:ext cx="858622" cy="357324"/>
            </a:xfrm>
            <a:prstGeom prst="arc">
              <a:avLst>
                <a:gd name="adj1" fmla="val 10773226"/>
                <a:gd name="adj2" fmla="val 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pic>
        <p:nvPicPr>
          <p:cNvPr id="21" name="Grafik 20">
            <a:extLst>
              <a:ext uri="{FF2B5EF4-FFF2-40B4-BE49-F238E27FC236}">
                <a16:creationId xmlns:a16="http://schemas.microsoft.com/office/drawing/2014/main" id="{05FC23FD-83B1-0227-0536-74559EF44259}"/>
              </a:ext>
            </a:extLst>
          </p:cNvPr>
          <p:cNvPicPr>
            <a:picLocks noChangeAspect="1"/>
          </p:cNvPicPr>
          <p:nvPr/>
        </p:nvPicPr>
        <p:blipFill rotWithShape="1">
          <a:blip r:embed="rId4">
            <a:clrChange>
              <a:clrFrom>
                <a:srgbClr val="FFFFFF">
                  <a:alpha val="0"/>
                </a:srgbClr>
              </a:clrFrom>
              <a:clrTo>
                <a:srgbClr val="FFFFFF">
                  <a:alpha val="0"/>
                </a:srgbClr>
              </a:clrTo>
            </a:clrChange>
          </a:blip>
          <a:srcRect b="25241"/>
          <a:stretch/>
        </p:blipFill>
        <p:spPr>
          <a:xfrm rot="621877">
            <a:off x="8501787" y="2830938"/>
            <a:ext cx="3000416" cy="4041386"/>
          </a:xfrm>
          <a:prstGeom prst="rect">
            <a:avLst/>
          </a:prstGeom>
        </p:spPr>
      </p:pic>
      <p:pic>
        <p:nvPicPr>
          <p:cNvPr id="22" name="Grafik 21">
            <a:extLst>
              <a:ext uri="{FF2B5EF4-FFF2-40B4-BE49-F238E27FC236}">
                <a16:creationId xmlns:a16="http://schemas.microsoft.com/office/drawing/2014/main" id="{96EC1358-F945-D996-8547-0DE642408888}"/>
              </a:ext>
            </a:extLst>
          </p:cNvPr>
          <p:cNvPicPr>
            <a:picLocks noChangeAspect="1"/>
          </p:cNvPicPr>
          <p:nvPr/>
        </p:nvPicPr>
        <p:blipFill rotWithShape="1">
          <a:blip r:embed="rId4">
            <a:clrChange>
              <a:clrFrom>
                <a:srgbClr val="FFFFFF">
                  <a:alpha val="0"/>
                </a:srgbClr>
              </a:clrFrom>
              <a:clrTo>
                <a:srgbClr val="FFFFFF">
                  <a:alpha val="0"/>
                </a:srgbClr>
              </a:clrTo>
            </a:clrChange>
          </a:blip>
          <a:srcRect l="4755" t="87669" r="3795"/>
          <a:stretch/>
        </p:blipFill>
        <p:spPr>
          <a:xfrm rot="580148">
            <a:off x="7932855" y="7539093"/>
            <a:ext cx="2883930" cy="700643"/>
          </a:xfrm>
          <a:prstGeom prst="rect">
            <a:avLst/>
          </a:prstGeom>
        </p:spPr>
      </p:pic>
      <p:sp>
        <p:nvSpPr>
          <p:cNvPr id="2" name="Textfeld 1">
            <a:extLst>
              <a:ext uri="{FF2B5EF4-FFF2-40B4-BE49-F238E27FC236}">
                <a16:creationId xmlns:a16="http://schemas.microsoft.com/office/drawing/2014/main" id="{A35AB3BE-183D-7EAA-F79C-094F11C0E3A3}"/>
              </a:ext>
            </a:extLst>
          </p:cNvPr>
          <p:cNvSpPr txBox="1"/>
          <p:nvPr/>
        </p:nvSpPr>
        <p:spPr>
          <a:xfrm>
            <a:off x="291161" y="2385009"/>
            <a:ext cx="7504957" cy="646331"/>
          </a:xfrm>
          <a:prstGeom prst="rect">
            <a:avLst/>
          </a:prstGeom>
          <a:noFill/>
        </p:spPr>
        <p:txBody>
          <a:bodyPr wrap="square">
            <a:spAutoFit/>
          </a:bodyPr>
          <a:lstStyle/>
          <a:p>
            <a:pPr algn="just"/>
            <a:r>
              <a:rPr lang="en-IE" sz="3600" b="1" dirty="0"/>
              <a:t>Tired of searching again and again?</a:t>
            </a:r>
          </a:p>
        </p:txBody>
      </p:sp>
      <p:sp>
        <p:nvSpPr>
          <p:cNvPr id="7" name="Textfeld 6">
            <a:extLst>
              <a:ext uri="{FF2B5EF4-FFF2-40B4-BE49-F238E27FC236}">
                <a16:creationId xmlns:a16="http://schemas.microsoft.com/office/drawing/2014/main" id="{EF8FFE50-A616-9BE0-6B25-66850A30E5C8}"/>
              </a:ext>
            </a:extLst>
          </p:cNvPr>
          <p:cNvSpPr txBox="1"/>
          <p:nvPr/>
        </p:nvSpPr>
        <p:spPr>
          <a:xfrm>
            <a:off x="389543" y="2385009"/>
            <a:ext cx="7361837" cy="2154436"/>
          </a:xfrm>
          <a:prstGeom prst="rect">
            <a:avLst/>
          </a:prstGeom>
          <a:solidFill>
            <a:srgbClr val="F1EEEE"/>
          </a:solidFill>
          <a:ln>
            <a:noFill/>
          </a:ln>
        </p:spPr>
        <p:style>
          <a:lnRef idx="2">
            <a:schemeClr val="accent2">
              <a:shade val="15000"/>
            </a:schemeClr>
          </a:lnRef>
          <a:fillRef idx="1">
            <a:schemeClr val="accent2"/>
          </a:fillRef>
          <a:effectRef idx="0">
            <a:schemeClr val="accent2"/>
          </a:effectRef>
          <a:fontRef idx="minor">
            <a:schemeClr val="lt1"/>
          </a:fontRef>
        </p:style>
        <p:txBody>
          <a:bodyPr wrap="square">
            <a:spAutoFit/>
          </a:bodyPr>
          <a:lstStyle/>
          <a:p>
            <a:pPr algn="just"/>
            <a:r>
              <a:rPr lang="en-AU" altLang="zh-CN" sz="3600" b="1" dirty="0">
                <a:solidFill>
                  <a:schemeClr val="tx1"/>
                </a:solidFill>
              </a:rPr>
              <a:t>Be more efficient,</a:t>
            </a:r>
          </a:p>
          <a:p>
            <a:pPr algn="just"/>
            <a:endParaRPr lang="en-AU" altLang="zh-CN" sz="1000" b="1" dirty="0">
              <a:solidFill>
                <a:schemeClr val="tx1"/>
              </a:solidFill>
            </a:endParaRPr>
          </a:p>
          <a:p>
            <a:pPr algn="just"/>
            <a:r>
              <a:rPr lang="en-AU" altLang="zh-CN" sz="3600" b="1" dirty="0">
                <a:solidFill>
                  <a:schemeClr val="tx1"/>
                </a:solidFill>
              </a:rPr>
              <a:t>design for yourself</a:t>
            </a:r>
          </a:p>
          <a:p>
            <a:pPr algn="just"/>
            <a:r>
              <a:rPr lang="en-AU" altLang="zh-CN" sz="1600" b="1" dirty="0">
                <a:solidFill>
                  <a:schemeClr val="tx1"/>
                </a:solidFill>
              </a:rPr>
              <a:t>  </a:t>
            </a:r>
          </a:p>
          <a:p>
            <a:pPr algn="just"/>
            <a:r>
              <a:rPr lang="en-AU" altLang="zh-CN" sz="3600" b="1" dirty="0">
                <a:solidFill>
                  <a:schemeClr val="tx1"/>
                </a:solidFill>
              </a:rPr>
              <a:t>with                    .</a:t>
            </a:r>
          </a:p>
        </p:txBody>
      </p:sp>
      <p:pic>
        <p:nvPicPr>
          <p:cNvPr id="10" name="Grafik 9">
            <a:extLst>
              <a:ext uri="{FF2B5EF4-FFF2-40B4-BE49-F238E27FC236}">
                <a16:creationId xmlns:a16="http://schemas.microsoft.com/office/drawing/2014/main" id="{F93195BC-7CDD-ECDF-356A-BDC20B8FCA3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59" b="89773" l="5687" r="89810">
                        <a14:foregroundMark x1="85071" y1="63068" x2="85071" y2="63068"/>
                        <a14:foregroundMark x1="85308" y1="29545" x2="85308" y2="29545"/>
                        <a14:foregroundMark x1="86019" y1="33523" x2="86019" y2="33523"/>
                        <a14:foregroundMark x1="86019" y1="26705" x2="86019" y2="26705"/>
                        <a14:foregroundMark x1="86019" y1="30114" x2="86019" y2="30114"/>
                        <a14:foregroundMark x1="45735" y1="67614" x2="45735" y2="67614"/>
                        <a14:foregroundMark x1="22038" y1="71591" x2="22038" y2="71591"/>
                        <a14:foregroundMark x1="5687" y1="51136" x2="5687" y2="51136"/>
                        <a14:foregroundMark x1="63270" y1="69886" x2="63270" y2="69886"/>
                        <a14:foregroundMark x1="86493" y1="32955" x2="86493" y2="32955"/>
                        <a14:foregroundMark x1="86730" y1="27841" x2="86730" y2="27841"/>
                        <a14:foregroundMark x1="86730" y1="27841" x2="86730" y2="27841"/>
                        <a14:foregroundMark x1="86730" y1="27841" x2="86730" y2="27841"/>
                        <a14:foregroundMark x1="86967" y1="31818" x2="85071" y2="26136"/>
                      </a14:backgroundRemoval>
                    </a14:imgEffect>
                  </a14:imgLayer>
                </a14:imgProps>
              </a:ext>
            </a:extLst>
          </a:blip>
          <a:stretch>
            <a:fillRect/>
          </a:stretch>
        </p:blipFill>
        <p:spPr>
          <a:xfrm>
            <a:off x="1522832" y="3462227"/>
            <a:ext cx="2138733" cy="943243"/>
          </a:xfrm>
          <a:prstGeom prst="rect">
            <a:avLst/>
          </a:prstGeom>
        </p:spPr>
      </p:pic>
    </p:spTree>
    <p:extLst>
      <p:ext uri="{BB962C8B-B14F-4D97-AF65-F5344CB8AC3E}">
        <p14:creationId xmlns:p14="http://schemas.microsoft.com/office/powerpoint/2010/main" val="374695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vertical)">
                                      <p:cBhvr>
                                        <p:cTn id="7" dur="500"/>
                                        <p:tgtEl>
                                          <p:spTgt spid="16"/>
                                        </p:tgtEl>
                                      </p:cBhvr>
                                    </p:animEffect>
                                  </p:childTnLst>
                                </p:cTn>
                              </p:par>
                              <p:par>
                                <p:cTn id="8" presetID="3" presetClass="entr" presetSubtype="5"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vertical)">
                                      <p:cBhvr>
                                        <p:cTn id="10" dur="50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1" presetClass="entr" presetSubtype="0" fill="hold" grpId="1"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ABC7EC7-C558-9A0A-A022-2ADAA3B2B844}"/>
              </a:ext>
            </a:extLst>
          </p:cNvPr>
          <p:cNvSpPr txBox="1"/>
          <p:nvPr/>
        </p:nvSpPr>
        <p:spPr>
          <a:xfrm>
            <a:off x="228600" y="228600"/>
            <a:ext cx="2259465" cy="830997"/>
          </a:xfrm>
          <a:prstGeom prst="rect">
            <a:avLst/>
          </a:prstGeom>
          <a:noFill/>
        </p:spPr>
        <p:txBody>
          <a:bodyPr wrap="none" rtlCol="0">
            <a:spAutoFit/>
          </a:bodyPr>
          <a:lstStyle>
            <a:defPPr>
              <a:defRPr lang="en-US"/>
            </a:defPPr>
            <a:lvl1pPr>
              <a:defRPr sz="4800" b="1"/>
            </a:lvl1pPr>
          </a:lstStyle>
          <a:p>
            <a:r>
              <a:rPr lang="de-DE" dirty="0">
                <a:ea typeface="Hiragino Kaku Gothic StdN W8" panose="020B0800000000000000"/>
              </a:rPr>
              <a:t>Mockup</a:t>
            </a:r>
            <a:endParaRPr lang="en-US" dirty="0">
              <a:ea typeface="Hiragino Kaku Gothic StdN W8" panose="020B0800000000000000"/>
            </a:endParaRPr>
          </a:p>
        </p:txBody>
      </p:sp>
      <p:pic>
        <p:nvPicPr>
          <p:cNvPr id="9" name="Grafik 8">
            <a:extLst>
              <a:ext uri="{FF2B5EF4-FFF2-40B4-BE49-F238E27FC236}">
                <a16:creationId xmlns:a16="http://schemas.microsoft.com/office/drawing/2014/main" id="{41D4A17B-6C0A-832D-FEE6-E92E8919BF91}"/>
              </a:ext>
            </a:extLst>
          </p:cNvPr>
          <p:cNvPicPr>
            <a:picLocks noChangeAspect="1"/>
          </p:cNvPicPr>
          <p:nvPr/>
        </p:nvPicPr>
        <p:blipFill>
          <a:blip r:embed="rId2"/>
          <a:stretch>
            <a:fillRect/>
          </a:stretch>
        </p:blipFill>
        <p:spPr>
          <a:xfrm>
            <a:off x="786819" y="1108141"/>
            <a:ext cx="4113665" cy="8026951"/>
          </a:xfrm>
          <a:prstGeom prst="rect">
            <a:avLst/>
          </a:prstGeom>
        </p:spPr>
      </p:pic>
      <p:sp>
        <p:nvSpPr>
          <p:cNvPr id="14" name="Textfeld 13">
            <a:extLst>
              <a:ext uri="{FF2B5EF4-FFF2-40B4-BE49-F238E27FC236}">
                <a16:creationId xmlns:a16="http://schemas.microsoft.com/office/drawing/2014/main" id="{7F4E661A-E6BF-F5F4-4C60-E77EF930F32B}"/>
              </a:ext>
            </a:extLst>
          </p:cNvPr>
          <p:cNvSpPr txBox="1"/>
          <p:nvPr/>
        </p:nvSpPr>
        <p:spPr>
          <a:xfrm>
            <a:off x="2043984" y="9183636"/>
            <a:ext cx="1307153" cy="400110"/>
          </a:xfrm>
          <a:prstGeom prst="rect">
            <a:avLst/>
          </a:prstGeom>
          <a:noFill/>
        </p:spPr>
        <p:txBody>
          <a:bodyPr wrap="none" rtlCol="0">
            <a:spAutoFit/>
          </a:bodyPr>
          <a:lstStyle/>
          <a:p>
            <a:r>
              <a:rPr lang="en-US" sz="2000" dirty="0"/>
              <a:t>Open Page</a:t>
            </a:r>
          </a:p>
        </p:txBody>
      </p:sp>
      <p:sp>
        <p:nvSpPr>
          <p:cNvPr id="16" name="Textfeld 15">
            <a:extLst>
              <a:ext uri="{FF2B5EF4-FFF2-40B4-BE49-F238E27FC236}">
                <a16:creationId xmlns:a16="http://schemas.microsoft.com/office/drawing/2014/main" id="{74030C4E-0877-FA2B-4227-94DABB091446}"/>
              </a:ext>
            </a:extLst>
          </p:cNvPr>
          <p:cNvSpPr txBox="1"/>
          <p:nvPr/>
        </p:nvSpPr>
        <p:spPr>
          <a:xfrm>
            <a:off x="10132138" y="7061190"/>
            <a:ext cx="6365029" cy="1815882"/>
          </a:xfrm>
          <a:prstGeom prst="rect">
            <a:avLst/>
          </a:prstGeom>
          <a:noFill/>
        </p:spPr>
        <p:txBody>
          <a:bodyPr wrap="square" rtlCol="0">
            <a:spAutoFit/>
          </a:bodyPr>
          <a:lstStyle/>
          <a:p>
            <a:r>
              <a:rPr lang="en-US" sz="2800" dirty="0">
                <a:ea typeface="Hiragino Kaku Gothic StdN W8" panose="020B0800000000000000"/>
              </a:rPr>
              <a:t>Here you can see the four tabs:</a:t>
            </a:r>
          </a:p>
          <a:p>
            <a:r>
              <a:rPr lang="en-US" sz="2800" b="1" dirty="0">
                <a:solidFill>
                  <a:srgbClr val="6694E1"/>
                </a:solidFill>
                <a:ea typeface="Hiragino Kaku Gothic StdN W8" panose="020B0800000000000000"/>
              </a:rPr>
              <a:t>Map</a:t>
            </a:r>
            <a:r>
              <a:rPr lang="en-US" sz="2800" dirty="0">
                <a:solidFill>
                  <a:srgbClr val="6694E1"/>
                </a:solidFill>
                <a:ea typeface="Hiragino Kaku Gothic StdN W8" panose="020B0800000000000000"/>
              </a:rPr>
              <a:t>, </a:t>
            </a:r>
            <a:r>
              <a:rPr lang="en-US" sz="2800" b="1" dirty="0">
                <a:solidFill>
                  <a:srgbClr val="6694E1"/>
                </a:solidFill>
                <a:ea typeface="Hiragino Kaku Gothic StdN W8" panose="020B0800000000000000"/>
              </a:rPr>
              <a:t>Find</a:t>
            </a:r>
            <a:r>
              <a:rPr lang="en-US" sz="2800" dirty="0">
                <a:solidFill>
                  <a:srgbClr val="6694E1"/>
                </a:solidFill>
                <a:ea typeface="Hiragino Kaku Gothic StdN W8" panose="020B0800000000000000"/>
              </a:rPr>
              <a:t>, </a:t>
            </a:r>
            <a:r>
              <a:rPr lang="en-US" sz="2800" b="1" dirty="0">
                <a:solidFill>
                  <a:srgbClr val="6694E1"/>
                </a:solidFill>
                <a:ea typeface="Hiragino Kaku Gothic StdN W8" panose="020B0800000000000000"/>
              </a:rPr>
              <a:t>Route</a:t>
            </a:r>
            <a:r>
              <a:rPr lang="en-US" sz="2800" dirty="0">
                <a:solidFill>
                  <a:srgbClr val="6694E1"/>
                </a:solidFill>
                <a:ea typeface="Hiragino Kaku Gothic StdN W8" panose="020B0800000000000000"/>
              </a:rPr>
              <a:t> </a:t>
            </a:r>
            <a:r>
              <a:rPr lang="en-US" sz="2800" dirty="0">
                <a:ea typeface="Hiragino Kaku Gothic StdN W8" panose="020B0800000000000000"/>
              </a:rPr>
              <a:t>and</a:t>
            </a:r>
            <a:r>
              <a:rPr lang="en-US" sz="2800" dirty="0">
                <a:solidFill>
                  <a:srgbClr val="6694E1"/>
                </a:solidFill>
                <a:ea typeface="Hiragino Kaku Gothic StdN W8" panose="020B0800000000000000"/>
              </a:rPr>
              <a:t> </a:t>
            </a:r>
            <a:r>
              <a:rPr lang="en-US" sz="2800" b="1" dirty="0">
                <a:solidFill>
                  <a:srgbClr val="6694E1"/>
                </a:solidFill>
                <a:ea typeface="Hiragino Kaku Gothic StdN W8" panose="020B0800000000000000"/>
              </a:rPr>
              <a:t>Profile</a:t>
            </a:r>
            <a:r>
              <a:rPr lang="en-US" sz="2800" dirty="0">
                <a:ea typeface="Hiragino Kaku Gothic StdN W8" panose="020B0800000000000000"/>
              </a:rPr>
              <a:t>.</a:t>
            </a:r>
          </a:p>
          <a:p>
            <a:r>
              <a:rPr lang="en-US" sz="2800" dirty="0">
                <a:ea typeface="Hiragino Kaku Gothic StdN W8" panose="020B0800000000000000"/>
              </a:rPr>
              <a:t>The middle icon lets you find and add </a:t>
            </a:r>
            <a:r>
              <a:rPr lang="en-US" sz="2800" b="1" dirty="0">
                <a:ea typeface="Hiragino Kaku Gothic StdN W8" panose="020B0800000000000000"/>
              </a:rPr>
              <a:t>Custom Modes</a:t>
            </a:r>
          </a:p>
        </p:txBody>
      </p:sp>
      <p:grpSp>
        <p:nvGrpSpPr>
          <p:cNvPr id="20" name="Gruppieren 19">
            <a:extLst>
              <a:ext uri="{FF2B5EF4-FFF2-40B4-BE49-F238E27FC236}">
                <a16:creationId xmlns:a16="http://schemas.microsoft.com/office/drawing/2014/main" id="{7DBD181A-80A9-9C2A-0C12-77F5F21E085F}"/>
              </a:ext>
            </a:extLst>
          </p:cNvPr>
          <p:cNvGrpSpPr/>
          <p:nvPr/>
        </p:nvGrpSpPr>
        <p:grpSpPr>
          <a:xfrm>
            <a:off x="5480185" y="1125595"/>
            <a:ext cx="4131519" cy="8475605"/>
            <a:chOff x="4612131" y="1108141"/>
            <a:chExt cx="4131519" cy="8475605"/>
          </a:xfrm>
        </p:grpSpPr>
        <p:sp>
          <p:nvSpPr>
            <p:cNvPr id="15" name="Textfeld 14">
              <a:extLst>
                <a:ext uri="{FF2B5EF4-FFF2-40B4-BE49-F238E27FC236}">
                  <a16:creationId xmlns:a16="http://schemas.microsoft.com/office/drawing/2014/main" id="{A10B6CD4-1B89-E5B2-BF09-C5545076E499}"/>
                </a:ext>
              </a:extLst>
            </p:cNvPr>
            <p:cNvSpPr txBox="1"/>
            <p:nvPr/>
          </p:nvSpPr>
          <p:spPr>
            <a:xfrm>
              <a:off x="6010335" y="9183636"/>
              <a:ext cx="1238031" cy="400110"/>
            </a:xfrm>
            <a:prstGeom prst="rect">
              <a:avLst/>
            </a:prstGeom>
            <a:noFill/>
          </p:spPr>
          <p:txBody>
            <a:bodyPr wrap="none" rtlCol="0">
              <a:spAutoFit/>
            </a:bodyPr>
            <a:lstStyle/>
            <a:p>
              <a:r>
                <a:rPr lang="en-US" sz="2000" dirty="0"/>
                <a:t>Map Page</a:t>
              </a:r>
            </a:p>
          </p:txBody>
        </p:sp>
        <p:grpSp>
          <p:nvGrpSpPr>
            <p:cNvPr id="19" name="Gruppieren 18">
              <a:extLst>
                <a:ext uri="{FF2B5EF4-FFF2-40B4-BE49-F238E27FC236}">
                  <a16:creationId xmlns:a16="http://schemas.microsoft.com/office/drawing/2014/main" id="{68B42B28-6F44-E495-CA55-6A6D4F84F4C1}"/>
                </a:ext>
              </a:extLst>
            </p:cNvPr>
            <p:cNvGrpSpPr/>
            <p:nvPr/>
          </p:nvGrpSpPr>
          <p:grpSpPr>
            <a:xfrm>
              <a:off x="4612131" y="1108141"/>
              <a:ext cx="4131519" cy="8026951"/>
              <a:chOff x="4612131" y="1108141"/>
              <a:chExt cx="4131519" cy="8026951"/>
            </a:xfrm>
          </p:grpSpPr>
          <p:pic>
            <p:nvPicPr>
              <p:cNvPr id="10" name="Grafik 9">
                <a:extLst>
                  <a:ext uri="{FF2B5EF4-FFF2-40B4-BE49-F238E27FC236}">
                    <a16:creationId xmlns:a16="http://schemas.microsoft.com/office/drawing/2014/main" id="{AD337A05-B86B-F173-4A42-D4C8E58D3CB1}"/>
                  </a:ext>
                </a:extLst>
              </p:cNvPr>
              <p:cNvPicPr>
                <a:picLocks noChangeAspect="1"/>
              </p:cNvPicPr>
              <p:nvPr/>
            </p:nvPicPr>
            <p:blipFill>
              <a:blip r:embed="rId3"/>
              <a:stretch>
                <a:fillRect/>
              </a:stretch>
            </p:blipFill>
            <p:spPr>
              <a:xfrm>
                <a:off x="4612131" y="1108141"/>
                <a:ext cx="4131519" cy="8026951"/>
              </a:xfrm>
              <a:prstGeom prst="rect">
                <a:avLst/>
              </a:prstGeom>
            </p:spPr>
          </p:pic>
          <p:sp>
            <p:nvSpPr>
              <p:cNvPr id="13" name="Rechteck 12">
                <a:extLst>
                  <a:ext uri="{FF2B5EF4-FFF2-40B4-BE49-F238E27FC236}">
                    <a16:creationId xmlns:a16="http://schemas.microsoft.com/office/drawing/2014/main" id="{5A4CD540-509B-099A-B7E0-B63860E97007}"/>
                  </a:ext>
                </a:extLst>
              </p:cNvPr>
              <p:cNvSpPr/>
              <p:nvPr/>
            </p:nvSpPr>
            <p:spPr>
              <a:xfrm>
                <a:off x="4821382" y="7232074"/>
                <a:ext cx="3713018" cy="1113906"/>
              </a:xfrm>
              <a:prstGeom prst="rect">
                <a:avLst/>
              </a:prstGeom>
              <a:noFill/>
              <a:ln w="38100">
                <a:solidFill>
                  <a:srgbClr val="6694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0DB5A550-9741-1E77-5967-7153F4A9756C}"/>
                  </a:ext>
                </a:extLst>
              </p:cNvPr>
              <p:cNvSpPr/>
              <p:nvPr/>
            </p:nvSpPr>
            <p:spPr>
              <a:xfrm>
                <a:off x="4821382" y="1698569"/>
                <a:ext cx="3713018" cy="1113906"/>
              </a:xfrm>
              <a:prstGeom prst="rect">
                <a:avLst/>
              </a:prstGeom>
              <a:noFill/>
              <a:ln w="38100">
                <a:solidFill>
                  <a:srgbClr val="6694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feld 17">
            <a:extLst>
              <a:ext uri="{FF2B5EF4-FFF2-40B4-BE49-F238E27FC236}">
                <a16:creationId xmlns:a16="http://schemas.microsoft.com/office/drawing/2014/main" id="{0D4F54FF-2117-2E64-6420-CC1C809E4E24}"/>
              </a:ext>
            </a:extLst>
          </p:cNvPr>
          <p:cNvSpPr txBox="1"/>
          <p:nvPr/>
        </p:nvSpPr>
        <p:spPr>
          <a:xfrm>
            <a:off x="10191405" y="1632069"/>
            <a:ext cx="6648796" cy="954107"/>
          </a:xfrm>
          <a:prstGeom prst="rect">
            <a:avLst/>
          </a:prstGeom>
          <a:noFill/>
        </p:spPr>
        <p:txBody>
          <a:bodyPr wrap="square" rtlCol="0">
            <a:spAutoFit/>
          </a:bodyPr>
          <a:lstStyle/>
          <a:p>
            <a:r>
              <a:rPr lang="en-US" sz="2800" dirty="0">
                <a:ea typeface="Hiragino Kaku Gothic StdN W8" panose="020B0800000000000000"/>
              </a:rPr>
              <a:t>You can </a:t>
            </a:r>
            <a:r>
              <a:rPr lang="en-US" sz="2800" b="1" dirty="0">
                <a:ea typeface="Hiragino Kaku Gothic StdN W8" panose="020B0800000000000000"/>
              </a:rPr>
              <a:t>change your location</a:t>
            </a:r>
            <a:r>
              <a:rPr lang="en-US" sz="2800" dirty="0">
                <a:ea typeface="Hiragino Kaku Gothic StdN W8" panose="020B0800000000000000"/>
              </a:rPr>
              <a:t> or </a:t>
            </a:r>
            <a:r>
              <a:rPr lang="en-US" sz="2800" b="1" dirty="0">
                <a:ea typeface="Hiragino Kaku Gothic StdN W8" panose="020B0800000000000000"/>
              </a:rPr>
              <a:t>search for places </a:t>
            </a:r>
            <a:r>
              <a:rPr lang="en-US" sz="2800" dirty="0">
                <a:ea typeface="Hiragino Kaku Gothic StdN W8" panose="020B0800000000000000"/>
              </a:rPr>
              <a:t>in the search bar at the top.</a:t>
            </a:r>
          </a:p>
        </p:txBody>
      </p:sp>
    </p:spTree>
    <p:extLst>
      <p:ext uri="{BB962C8B-B14F-4D97-AF65-F5344CB8AC3E}">
        <p14:creationId xmlns:p14="http://schemas.microsoft.com/office/powerpoint/2010/main" val="356489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8149A84D-9C6D-F477-BE92-B85DDCF573B9}"/>
              </a:ext>
            </a:extLst>
          </p:cNvPr>
          <p:cNvSpPr txBox="1"/>
          <p:nvPr/>
        </p:nvSpPr>
        <p:spPr>
          <a:xfrm>
            <a:off x="12061998" y="2553831"/>
            <a:ext cx="4563247" cy="2246769"/>
          </a:xfrm>
          <a:prstGeom prst="rect">
            <a:avLst/>
          </a:prstGeom>
          <a:noFill/>
        </p:spPr>
        <p:txBody>
          <a:bodyPr wrap="square" rtlCol="0">
            <a:spAutoFit/>
          </a:bodyPr>
          <a:lstStyle/>
          <a:p>
            <a:r>
              <a:rPr lang="en-US" sz="2800" dirty="0"/>
              <a:t>Want to check out other cities or countries? Here you can easily </a:t>
            </a:r>
            <a:r>
              <a:rPr lang="en-US" sz="2800" b="1" dirty="0"/>
              <a:t>switch and search </a:t>
            </a:r>
            <a:r>
              <a:rPr lang="en-US" sz="2800" dirty="0"/>
              <a:t>for the country, city or region you want.</a:t>
            </a:r>
          </a:p>
        </p:txBody>
      </p:sp>
      <p:sp>
        <p:nvSpPr>
          <p:cNvPr id="8" name="Textfeld 7">
            <a:extLst>
              <a:ext uri="{FF2B5EF4-FFF2-40B4-BE49-F238E27FC236}">
                <a16:creationId xmlns:a16="http://schemas.microsoft.com/office/drawing/2014/main" id="{0D2E0928-A33B-CEAC-AF6B-2DD5A0D6CA3C}"/>
              </a:ext>
            </a:extLst>
          </p:cNvPr>
          <p:cNvSpPr txBox="1"/>
          <p:nvPr/>
        </p:nvSpPr>
        <p:spPr>
          <a:xfrm>
            <a:off x="12061999" y="5601909"/>
            <a:ext cx="4563247" cy="1815882"/>
          </a:xfrm>
          <a:prstGeom prst="rect">
            <a:avLst/>
          </a:prstGeom>
          <a:noFill/>
        </p:spPr>
        <p:txBody>
          <a:bodyPr wrap="square" rtlCol="0">
            <a:spAutoFit/>
          </a:bodyPr>
          <a:lstStyle/>
          <a:p>
            <a:r>
              <a:rPr lang="en-US" sz="2800" dirty="0"/>
              <a:t>You can click through the tabs on the left side or search for a specific city with the search bar</a:t>
            </a:r>
          </a:p>
        </p:txBody>
      </p:sp>
      <p:grpSp>
        <p:nvGrpSpPr>
          <p:cNvPr id="10" name="Gruppieren 9">
            <a:extLst>
              <a:ext uri="{FF2B5EF4-FFF2-40B4-BE49-F238E27FC236}">
                <a16:creationId xmlns:a16="http://schemas.microsoft.com/office/drawing/2014/main" id="{347CE384-8B14-0518-6E4A-20BDB47AB278}"/>
              </a:ext>
            </a:extLst>
          </p:cNvPr>
          <p:cNvGrpSpPr/>
          <p:nvPr/>
        </p:nvGrpSpPr>
        <p:grpSpPr>
          <a:xfrm>
            <a:off x="271026" y="1239542"/>
            <a:ext cx="11340129" cy="7151893"/>
            <a:chOff x="184762" y="1022230"/>
            <a:chExt cx="11935446" cy="7578901"/>
          </a:xfrm>
        </p:grpSpPr>
        <p:pic>
          <p:nvPicPr>
            <p:cNvPr id="5" name="Grafik 4">
              <a:extLst>
                <a:ext uri="{FF2B5EF4-FFF2-40B4-BE49-F238E27FC236}">
                  <a16:creationId xmlns:a16="http://schemas.microsoft.com/office/drawing/2014/main" id="{14236696-B80C-F366-DD41-EEC07607A9AD}"/>
                </a:ext>
              </a:extLst>
            </p:cNvPr>
            <p:cNvPicPr>
              <a:picLocks noChangeAspect="1"/>
            </p:cNvPicPr>
            <p:nvPr/>
          </p:nvPicPr>
          <p:blipFill>
            <a:blip r:embed="rId2"/>
            <a:stretch>
              <a:fillRect/>
            </a:stretch>
          </p:blipFill>
          <p:spPr>
            <a:xfrm>
              <a:off x="184762" y="1028450"/>
              <a:ext cx="3822691" cy="7572681"/>
            </a:xfrm>
            <a:prstGeom prst="rect">
              <a:avLst/>
            </a:prstGeom>
          </p:spPr>
        </p:pic>
        <p:pic>
          <p:nvPicPr>
            <p:cNvPr id="6" name="Grafik 5">
              <a:extLst>
                <a:ext uri="{FF2B5EF4-FFF2-40B4-BE49-F238E27FC236}">
                  <a16:creationId xmlns:a16="http://schemas.microsoft.com/office/drawing/2014/main" id="{FC4B0EEA-26B2-498B-436B-81BB86F1911C}"/>
                </a:ext>
              </a:extLst>
            </p:cNvPr>
            <p:cNvPicPr>
              <a:picLocks noChangeAspect="1"/>
            </p:cNvPicPr>
            <p:nvPr/>
          </p:nvPicPr>
          <p:blipFill>
            <a:blip r:embed="rId3"/>
            <a:stretch>
              <a:fillRect/>
            </a:stretch>
          </p:blipFill>
          <p:spPr>
            <a:xfrm>
              <a:off x="4113084" y="1022230"/>
              <a:ext cx="3933494" cy="7578901"/>
            </a:xfrm>
            <a:prstGeom prst="rect">
              <a:avLst/>
            </a:prstGeom>
          </p:spPr>
        </p:pic>
        <p:pic>
          <p:nvPicPr>
            <p:cNvPr id="9" name="Grafik 8">
              <a:extLst>
                <a:ext uri="{FF2B5EF4-FFF2-40B4-BE49-F238E27FC236}">
                  <a16:creationId xmlns:a16="http://schemas.microsoft.com/office/drawing/2014/main" id="{09F67956-4DC6-996A-C4F5-2C4E2813B5FE}"/>
                </a:ext>
              </a:extLst>
            </p:cNvPr>
            <p:cNvPicPr>
              <a:picLocks noChangeAspect="1"/>
            </p:cNvPicPr>
            <p:nvPr/>
          </p:nvPicPr>
          <p:blipFill>
            <a:blip r:embed="rId4"/>
            <a:stretch>
              <a:fillRect/>
            </a:stretch>
          </p:blipFill>
          <p:spPr>
            <a:xfrm>
              <a:off x="8186715" y="1022230"/>
              <a:ext cx="3933493" cy="7578901"/>
            </a:xfrm>
            <a:prstGeom prst="rect">
              <a:avLst/>
            </a:prstGeom>
          </p:spPr>
        </p:pic>
      </p:grpSp>
    </p:spTree>
    <p:extLst>
      <p:ext uri="{BB962C8B-B14F-4D97-AF65-F5344CB8AC3E}">
        <p14:creationId xmlns:p14="http://schemas.microsoft.com/office/powerpoint/2010/main" val="387875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82CA90DA-C12C-7EEA-698E-065D9808D512}"/>
              </a:ext>
            </a:extLst>
          </p:cNvPr>
          <p:cNvGrpSpPr/>
          <p:nvPr/>
        </p:nvGrpSpPr>
        <p:grpSpPr>
          <a:xfrm>
            <a:off x="986287" y="2008816"/>
            <a:ext cx="15096226" cy="7412367"/>
            <a:chOff x="236148" y="463550"/>
            <a:chExt cx="18019385" cy="8674100"/>
          </a:xfrm>
        </p:grpSpPr>
        <p:pic>
          <p:nvPicPr>
            <p:cNvPr id="7" name="Grafik 6">
              <a:extLst>
                <a:ext uri="{FF2B5EF4-FFF2-40B4-BE49-F238E27FC236}">
                  <a16:creationId xmlns:a16="http://schemas.microsoft.com/office/drawing/2014/main" id="{86E066A1-2627-62E7-A85F-53ACA1123254}"/>
                </a:ext>
              </a:extLst>
            </p:cNvPr>
            <p:cNvPicPr>
              <a:picLocks noChangeAspect="1"/>
            </p:cNvPicPr>
            <p:nvPr/>
          </p:nvPicPr>
          <p:blipFill>
            <a:blip r:embed="rId2"/>
            <a:stretch>
              <a:fillRect/>
            </a:stretch>
          </p:blipFill>
          <p:spPr>
            <a:xfrm>
              <a:off x="236148" y="463550"/>
              <a:ext cx="4381500" cy="8674100"/>
            </a:xfrm>
            <a:prstGeom prst="rect">
              <a:avLst/>
            </a:prstGeom>
          </p:spPr>
        </p:pic>
        <p:pic>
          <p:nvPicPr>
            <p:cNvPr id="8" name="Grafik 7">
              <a:extLst>
                <a:ext uri="{FF2B5EF4-FFF2-40B4-BE49-F238E27FC236}">
                  <a16:creationId xmlns:a16="http://schemas.microsoft.com/office/drawing/2014/main" id="{1B337D68-BC1F-BD52-AD0C-F8E8770BBE72}"/>
                </a:ext>
              </a:extLst>
            </p:cNvPr>
            <p:cNvPicPr>
              <a:picLocks noChangeAspect="1"/>
            </p:cNvPicPr>
            <p:nvPr/>
          </p:nvPicPr>
          <p:blipFill>
            <a:blip r:embed="rId3"/>
            <a:stretch>
              <a:fillRect/>
            </a:stretch>
          </p:blipFill>
          <p:spPr>
            <a:xfrm>
              <a:off x="4811743" y="463550"/>
              <a:ext cx="4305300" cy="8674100"/>
            </a:xfrm>
            <a:prstGeom prst="rect">
              <a:avLst/>
            </a:prstGeom>
          </p:spPr>
        </p:pic>
        <p:pic>
          <p:nvPicPr>
            <p:cNvPr id="9" name="Grafik 8">
              <a:extLst>
                <a:ext uri="{FF2B5EF4-FFF2-40B4-BE49-F238E27FC236}">
                  <a16:creationId xmlns:a16="http://schemas.microsoft.com/office/drawing/2014/main" id="{8C7CBD16-36FD-28CE-1831-421B075CA135}"/>
                </a:ext>
              </a:extLst>
            </p:cNvPr>
            <p:cNvPicPr>
              <a:picLocks noChangeAspect="1"/>
            </p:cNvPicPr>
            <p:nvPr/>
          </p:nvPicPr>
          <p:blipFill>
            <a:blip r:embed="rId4"/>
            <a:stretch>
              <a:fillRect/>
            </a:stretch>
          </p:blipFill>
          <p:spPr>
            <a:xfrm>
              <a:off x="9311138" y="463550"/>
              <a:ext cx="4356100" cy="8674100"/>
            </a:xfrm>
            <a:prstGeom prst="rect">
              <a:avLst/>
            </a:prstGeom>
          </p:spPr>
        </p:pic>
        <p:pic>
          <p:nvPicPr>
            <p:cNvPr id="10" name="Grafik 9">
              <a:extLst>
                <a:ext uri="{FF2B5EF4-FFF2-40B4-BE49-F238E27FC236}">
                  <a16:creationId xmlns:a16="http://schemas.microsoft.com/office/drawing/2014/main" id="{640842C1-A3F4-0589-9FB7-4C8286D2FAC2}"/>
                </a:ext>
              </a:extLst>
            </p:cNvPr>
            <p:cNvPicPr>
              <a:picLocks noChangeAspect="1"/>
            </p:cNvPicPr>
            <p:nvPr/>
          </p:nvPicPr>
          <p:blipFill>
            <a:blip r:embed="rId5"/>
            <a:stretch>
              <a:fillRect/>
            </a:stretch>
          </p:blipFill>
          <p:spPr>
            <a:xfrm>
              <a:off x="13861333" y="463550"/>
              <a:ext cx="4394200" cy="8674100"/>
            </a:xfrm>
            <a:prstGeom prst="rect">
              <a:avLst/>
            </a:prstGeom>
          </p:spPr>
        </p:pic>
      </p:grpSp>
      <p:sp>
        <p:nvSpPr>
          <p:cNvPr id="12" name="Textfeld 11">
            <a:extLst>
              <a:ext uri="{FF2B5EF4-FFF2-40B4-BE49-F238E27FC236}">
                <a16:creationId xmlns:a16="http://schemas.microsoft.com/office/drawing/2014/main" id="{7E61DFF7-A82C-117D-7A69-47E523D58645}"/>
              </a:ext>
            </a:extLst>
          </p:cNvPr>
          <p:cNvSpPr txBox="1"/>
          <p:nvPr/>
        </p:nvSpPr>
        <p:spPr>
          <a:xfrm>
            <a:off x="986286" y="702106"/>
            <a:ext cx="14901413" cy="954107"/>
          </a:xfrm>
          <a:prstGeom prst="rect">
            <a:avLst/>
          </a:prstGeom>
          <a:noFill/>
        </p:spPr>
        <p:txBody>
          <a:bodyPr wrap="square" rtlCol="0">
            <a:spAutoFit/>
          </a:bodyPr>
          <a:lstStyle/>
          <a:p>
            <a:r>
              <a:rPr lang="en-US" sz="2800" dirty="0"/>
              <a:t>The “…” button at the top lets you </a:t>
            </a:r>
            <a:r>
              <a:rPr lang="en-US" sz="2800" b="1" dirty="0"/>
              <a:t>share</a:t>
            </a:r>
            <a:r>
              <a:rPr lang="en-US" sz="2800" dirty="0"/>
              <a:t> interesting finds with your friends, adjust your </a:t>
            </a:r>
            <a:r>
              <a:rPr lang="en-US" sz="2800" b="1" dirty="0"/>
              <a:t>settings</a:t>
            </a:r>
            <a:r>
              <a:rPr lang="en-US" sz="2800" dirty="0"/>
              <a:t>, or </a:t>
            </a:r>
            <a:r>
              <a:rPr lang="en-US" sz="2800" b="1" dirty="0"/>
              <a:t>leave a review </a:t>
            </a:r>
            <a:r>
              <a:rPr lang="en-US" sz="2800" dirty="0"/>
              <a:t>for us.</a:t>
            </a:r>
          </a:p>
        </p:txBody>
      </p:sp>
    </p:spTree>
    <p:extLst>
      <p:ext uri="{BB962C8B-B14F-4D97-AF65-F5344CB8AC3E}">
        <p14:creationId xmlns:p14="http://schemas.microsoft.com/office/powerpoint/2010/main" val="4052065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31796749-C90B-5D6A-D3E8-0A4C8D115A32}"/>
              </a:ext>
            </a:extLst>
          </p:cNvPr>
          <p:cNvSpPr txBox="1"/>
          <p:nvPr/>
        </p:nvSpPr>
        <p:spPr>
          <a:xfrm>
            <a:off x="441163" y="441197"/>
            <a:ext cx="6107943" cy="954107"/>
          </a:xfrm>
          <a:prstGeom prst="rect">
            <a:avLst/>
          </a:prstGeom>
          <a:noFill/>
        </p:spPr>
        <p:txBody>
          <a:bodyPr wrap="square" rtlCol="0">
            <a:spAutoFit/>
          </a:bodyPr>
          <a:lstStyle/>
          <a:p>
            <a:r>
              <a:rPr lang="en-US" sz="2800" dirty="0"/>
              <a:t>To use the full potential of our app, choose a mode first. </a:t>
            </a:r>
          </a:p>
        </p:txBody>
      </p:sp>
      <p:grpSp>
        <p:nvGrpSpPr>
          <p:cNvPr id="9" name="Gruppieren 8">
            <a:extLst>
              <a:ext uri="{FF2B5EF4-FFF2-40B4-BE49-F238E27FC236}">
                <a16:creationId xmlns:a16="http://schemas.microsoft.com/office/drawing/2014/main" id="{9466CBE1-696C-E4F1-9589-48BA81E8D0E6}"/>
              </a:ext>
            </a:extLst>
          </p:cNvPr>
          <p:cNvGrpSpPr/>
          <p:nvPr/>
        </p:nvGrpSpPr>
        <p:grpSpPr>
          <a:xfrm>
            <a:off x="1854919" y="1636873"/>
            <a:ext cx="13358962" cy="6327454"/>
            <a:chOff x="518544" y="495300"/>
            <a:chExt cx="17791143" cy="8616950"/>
          </a:xfrm>
        </p:grpSpPr>
        <p:pic>
          <p:nvPicPr>
            <p:cNvPr id="4" name="Grafik 3">
              <a:extLst>
                <a:ext uri="{FF2B5EF4-FFF2-40B4-BE49-F238E27FC236}">
                  <a16:creationId xmlns:a16="http://schemas.microsoft.com/office/drawing/2014/main" id="{BE15805D-54D7-F52E-E303-82AFA42C57D4}"/>
                </a:ext>
              </a:extLst>
            </p:cNvPr>
            <p:cNvPicPr>
              <a:picLocks noChangeAspect="1"/>
            </p:cNvPicPr>
            <p:nvPr/>
          </p:nvPicPr>
          <p:blipFill>
            <a:blip r:embed="rId2"/>
            <a:stretch>
              <a:fillRect/>
            </a:stretch>
          </p:blipFill>
          <p:spPr>
            <a:xfrm>
              <a:off x="518544" y="495300"/>
              <a:ext cx="4368800" cy="8610600"/>
            </a:xfrm>
            <a:prstGeom prst="rect">
              <a:avLst/>
            </a:prstGeom>
          </p:spPr>
        </p:pic>
        <p:pic>
          <p:nvPicPr>
            <p:cNvPr id="6" name="Grafik 5">
              <a:extLst>
                <a:ext uri="{FF2B5EF4-FFF2-40B4-BE49-F238E27FC236}">
                  <a16:creationId xmlns:a16="http://schemas.microsoft.com/office/drawing/2014/main" id="{95F3E180-9F62-EF4A-79AE-0F56CA9A7D29}"/>
                </a:ext>
              </a:extLst>
            </p:cNvPr>
            <p:cNvPicPr>
              <a:picLocks noChangeAspect="1"/>
            </p:cNvPicPr>
            <p:nvPr/>
          </p:nvPicPr>
          <p:blipFill>
            <a:blip r:embed="rId3"/>
            <a:stretch>
              <a:fillRect/>
            </a:stretch>
          </p:blipFill>
          <p:spPr>
            <a:xfrm>
              <a:off x="5012787" y="508000"/>
              <a:ext cx="4381500" cy="8597900"/>
            </a:xfrm>
            <a:prstGeom prst="rect">
              <a:avLst/>
            </a:prstGeom>
          </p:spPr>
        </p:pic>
        <p:pic>
          <p:nvPicPr>
            <p:cNvPr id="7" name="Grafik 6">
              <a:extLst>
                <a:ext uri="{FF2B5EF4-FFF2-40B4-BE49-F238E27FC236}">
                  <a16:creationId xmlns:a16="http://schemas.microsoft.com/office/drawing/2014/main" id="{B818910F-E653-1252-4B34-2D212E0B476B}"/>
                </a:ext>
              </a:extLst>
            </p:cNvPr>
            <p:cNvPicPr>
              <a:picLocks noChangeAspect="1"/>
            </p:cNvPicPr>
            <p:nvPr/>
          </p:nvPicPr>
          <p:blipFill>
            <a:blip r:embed="rId4"/>
            <a:stretch>
              <a:fillRect/>
            </a:stretch>
          </p:blipFill>
          <p:spPr>
            <a:xfrm>
              <a:off x="9546687" y="501650"/>
              <a:ext cx="4292600" cy="8597900"/>
            </a:xfrm>
            <a:prstGeom prst="rect">
              <a:avLst/>
            </a:prstGeom>
          </p:spPr>
        </p:pic>
        <p:pic>
          <p:nvPicPr>
            <p:cNvPr id="8" name="Grafik 7">
              <a:extLst>
                <a:ext uri="{FF2B5EF4-FFF2-40B4-BE49-F238E27FC236}">
                  <a16:creationId xmlns:a16="http://schemas.microsoft.com/office/drawing/2014/main" id="{8041BAAF-29D3-AEB3-AC49-5CBAD3C8D56E}"/>
                </a:ext>
              </a:extLst>
            </p:cNvPr>
            <p:cNvPicPr>
              <a:picLocks noChangeAspect="1"/>
            </p:cNvPicPr>
            <p:nvPr/>
          </p:nvPicPr>
          <p:blipFill>
            <a:blip r:embed="rId5"/>
            <a:stretch>
              <a:fillRect/>
            </a:stretch>
          </p:blipFill>
          <p:spPr>
            <a:xfrm>
              <a:off x="13991687" y="508000"/>
              <a:ext cx="4318000" cy="8604250"/>
            </a:xfrm>
            <a:prstGeom prst="rect">
              <a:avLst/>
            </a:prstGeom>
          </p:spPr>
        </p:pic>
      </p:grpSp>
      <p:sp>
        <p:nvSpPr>
          <p:cNvPr id="10" name="Textfeld 9">
            <a:extLst>
              <a:ext uri="{FF2B5EF4-FFF2-40B4-BE49-F238E27FC236}">
                <a16:creationId xmlns:a16="http://schemas.microsoft.com/office/drawing/2014/main" id="{7B319CCE-1395-F88B-F57C-D02F0438C8C9}"/>
              </a:ext>
            </a:extLst>
          </p:cNvPr>
          <p:cNvSpPr txBox="1"/>
          <p:nvPr/>
        </p:nvSpPr>
        <p:spPr>
          <a:xfrm>
            <a:off x="8267700" y="8387504"/>
            <a:ext cx="8801099" cy="954107"/>
          </a:xfrm>
          <a:prstGeom prst="rect">
            <a:avLst/>
          </a:prstGeom>
          <a:noFill/>
        </p:spPr>
        <p:txBody>
          <a:bodyPr wrap="square" rtlCol="0">
            <a:spAutoFit/>
          </a:bodyPr>
          <a:lstStyle/>
          <a:p>
            <a:r>
              <a:rPr lang="en-US" sz="2800" dirty="0"/>
              <a:t>After you select a mode, the locations relevant to you will be listed in the </a:t>
            </a:r>
            <a:r>
              <a:rPr lang="en-US" sz="2800" b="1" dirty="0">
                <a:solidFill>
                  <a:srgbClr val="6694E1"/>
                </a:solidFill>
              </a:rPr>
              <a:t>Find-Tab</a:t>
            </a:r>
            <a:r>
              <a:rPr lang="en-US" sz="2800" dirty="0"/>
              <a:t> and on the map.</a:t>
            </a:r>
          </a:p>
        </p:txBody>
      </p:sp>
    </p:spTree>
    <p:extLst>
      <p:ext uri="{BB962C8B-B14F-4D97-AF65-F5344CB8AC3E}">
        <p14:creationId xmlns:p14="http://schemas.microsoft.com/office/powerpoint/2010/main" val="364354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feld 38">
            <a:extLst>
              <a:ext uri="{FF2B5EF4-FFF2-40B4-BE49-F238E27FC236}">
                <a16:creationId xmlns:a16="http://schemas.microsoft.com/office/drawing/2014/main" id="{75DDCAD1-8F2C-E0A9-AF5D-C4FFE82B7F28}"/>
              </a:ext>
            </a:extLst>
          </p:cNvPr>
          <p:cNvSpPr txBox="1"/>
          <p:nvPr/>
        </p:nvSpPr>
        <p:spPr>
          <a:xfrm>
            <a:off x="382219" y="484632"/>
            <a:ext cx="10192214" cy="867930"/>
          </a:xfrm>
          <a:prstGeom prst="rect">
            <a:avLst/>
          </a:prstGeom>
          <a:noFill/>
        </p:spPr>
        <p:txBody>
          <a:bodyPr wrap="none" rtlCol="0">
            <a:spAutoFit/>
          </a:bodyPr>
          <a:lstStyle/>
          <a:p>
            <a:r>
              <a:rPr lang="de-DE" sz="5040" b="1" dirty="0">
                <a:latin typeface="+mj-lt"/>
              </a:rPr>
              <a:t>Concept Idea: Focus on </a:t>
            </a:r>
            <a:r>
              <a:rPr lang="en-AU" sz="5040" b="1" dirty="0">
                <a:latin typeface="+mj-lt"/>
              </a:rPr>
              <a:t>Autonomy</a:t>
            </a:r>
          </a:p>
        </p:txBody>
      </p:sp>
      <p:sp>
        <p:nvSpPr>
          <p:cNvPr id="40" name="Textfeld 39">
            <a:extLst>
              <a:ext uri="{FF2B5EF4-FFF2-40B4-BE49-F238E27FC236}">
                <a16:creationId xmlns:a16="http://schemas.microsoft.com/office/drawing/2014/main" id="{2C4ECE1C-BB33-84F3-CDE4-CF8C4D07F753}"/>
              </a:ext>
            </a:extLst>
          </p:cNvPr>
          <p:cNvSpPr txBox="1"/>
          <p:nvPr/>
        </p:nvSpPr>
        <p:spPr>
          <a:xfrm>
            <a:off x="644272" y="1953668"/>
            <a:ext cx="7178928" cy="3539430"/>
          </a:xfrm>
          <a:prstGeom prst="rect">
            <a:avLst/>
          </a:prstGeom>
          <a:noFill/>
        </p:spPr>
        <p:txBody>
          <a:bodyPr wrap="square" rtlCol="0">
            <a:spAutoFit/>
          </a:bodyPr>
          <a:lstStyle/>
          <a:p>
            <a:r>
              <a:rPr lang="en-US" sz="2800" dirty="0">
                <a:ea typeface="Hiragino Kaku Gothic StdN W8" panose="020B0800000000000000"/>
              </a:rPr>
              <a:t>What are your </a:t>
            </a:r>
            <a:r>
              <a:rPr lang="en-US" sz="2800" b="1" dirty="0">
                <a:ea typeface="Hiragino Kaku Gothic StdN W8" panose="020B0800000000000000"/>
              </a:rPr>
              <a:t>goals</a:t>
            </a:r>
            <a:r>
              <a:rPr lang="en-US" sz="2800" dirty="0">
                <a:ea typeface="Hiragino Kaku Gothic StdN W8" panose="020B0800000000000000"/>
              </a:rPr>
              <a:t> in a foreign city?</a:t>
            </a:r>
            <a:r>
              <a:rPr lang="zh-CN" altLang="de-DE" sz="2800" dirty="0"/>
              <a:t> </a:t>
            </a:r>
            <a:endParaRPr lang="de-DE" altLang="zh-CN" sz="2800" dirty="0">
              <a:ea typeface="Hiragino Kaku Gothic StdN W8" panose="020B0800000000000000"/>
            </a:endParaRPr>
          </a:p>
          <a:p>
            <a:endParaRPr lang="de-DE" altLang="zh-CN" sz="2800" dirty="0">
              <a:ea typeface="Hiragino Kaku Gothic StdN W8" panose="020B0800000000000000"/>
            </a:endParaRPr>
          </a:p>
          <a:p>
            <a:r>
              <a:rPr lang="en-US" sz="2800" dirty="0">
                <a:ea typeface="Hiragino Kaku Gothic StdN W8" panose="020B0800000000000000"/>
              </a:rPr>
              <a:t>Are you there for business or travel?</a:t>
            </a:r>
          </a:p>
          <a:p>
            <a:r>
              <a:rPr lang="en-US" sz="2800" dirty="0">
                <a:ea typeface="Hiragino Kaku Gothic StdN W8" panose="020B0800000000000000"/>
              </a:rPr>
              <a:t>Do you want to discover nature or find the best clubs and bars instead?</a:t>
            </a:r>
          </a:p>
          <a:p>
            <a:endParaRPr lang="en-US" sz="2800" dirty="0">
              <a:ea typeface="Hiragino Kaku Gothic StdN W8" panose="020B0800000000000000"/>
            </a:endParaRPr>
          </a:p>
          <a:p>
            <a:r>
              <a:rPr lang="en-US" sz="2800" dirty="0">
                <a:ea typeface="Hiragino Kaku Gothic StdN W8" panose="020B0800000000000000"/>
              </a:rPr>
              <a:t>Find all the places you actually care about quickly!</a:t>
            </a:r>
          </a:p>
        </p:txBody>
      </p:sp>
      <p:sp>
        <p:nvSpPr>
          <p:cNvPr id="42" name="Textfeld 41">
            <a:extLst>
              <a:ext uri="{FF2B5EF4-FFF2-40B4-BE49-F238E27FC236}">
                <a16:creationId xmlns:a16="http://schemas.microsoft.com/office/drawing/2014/main" id="{879EEF8E-4BC8-B2FE-D393-A194973E897B}"/>
              </a:ext>
            </a:extLst>
          </p:cNvPr>
          <p:cNvSpPr txBox="1"/>
          <p:nvPr/>
        </p:nvSpPr>
        <p:spPr>
          <a:xfrm>
            <a:off x="8424111" y="1953669"/>
            <a:ext cx="7831890" cy="5262979"/>
          </a:xfrm>
          <a:prstGeom prst="rect">
            <a:avLst/>
          </a:prstGeom>
          <a:noFill/>
        </p:spPr>
        <p:txBody>
          <a:bodyPr wrap="square">
            <a:spAutoFit/>
          </a:bodyPr>
          <a:lstStyle/>
          <a:p>
            <a:r>
              <a:rPr lang="en-US" sz="2800" b="1" dirty="0">
                <a:ea typeface="Hiragino Kaku Gothic StdN W8" panose="020B0800000000000000"/>
              </a:rPr>
              <a:t>NAVI </a:t>
            </a:r>
            <a:r>
              <a:rPr lang="en-US" sz="2800" dirty="0">
                <a:ea typeface="Hiragino Kaku Gothic StdN W8" panose="020B0800000000000000"/>
              </a:rPr>
              <a:t>provides:</a:t>
            </a:r>
          </a:p>
          <a:p>
            <a:endParaRPr lang="en-US" sz="2800" dirty="0">
              <a:ea typeface="Hiragino Kaku Gothic StdN W8" panose="020B0800000000000000"/>
            </a:endParaRPr>
          </a:p>
          <a:p>
            <a:pPr marL="457209" indent="-457209">
              <a:buFont typeface="Arial" panose="020B0604020202020204" pitchFamily="34" charset="0"/>
              <a:buChar char="•"/>
            </a:pPr>
            <a:r>
              <a:rPr lang="en-US" sz="2800" b="1" dirty="0">
                <a:solidFill>
                  <a:srgbClr val="6694E1"/>
                </a:solidFill>
                <a:ea typeface="Hiragino Kaku Gothic StdN W8" panose="020B0800000000000000"/>
              </a:rPr>
              <a:t>default </a:t>
            </a:r>
            <a:r>
              <a:rPr lang="en-US" sz="2800" dirty="0">
                <a:solidFill>
                  <a:srgbClr val="6694E1"/>
                </a:solidFill>
                <a:ea typeface="Hiragino Kaku Gothic StdN W8" panose="020B0800000000000000"/>
              </a:rPr>
              <a:t>modes</a:t>
            </a:r>
            <a:r>
              <a:rPr lang="en-US" sz="2800" dirty="0">
                <a:ea typeface="Hiragino Kaku Gothic StdN W8" panose="020B0800000000000000"/>
              </a:rPr>
              <a:t>: Business, Culture, …</a:t>
            </a:r>
          </a:p>
          <a:p>
            <a:pPr marL="457209" indent="-457209">
              <a:buFont typeface="Arial" panose="020B0604020202020204" pitchFamily="34" charset="0"/>
              <a:buChar char="•"/>
            </a:pPr>
            <a:r>
              <a:rPr lang="en-US" sz="2800" b="1" dirty="0">
                <a:solidFill>
                  <a:srgbClr val="6694E1"/>
                </a:solidFill>
                <a:ea typeface="Hiragino Kaku Gothic StdN W8" panose="020B0800000000000000"/>
              </a:rPr>
              <a:t>custom </a:t>
            </a:r>
            <a:r>
              <a:rPr lang="en-US" sz="2800" dirty="0">
                <a:solidFill>
                  <a:srgbClr val="6694E1"/>
                </a:solidFill>
                <a:ea typeface="Hiragino Kaku Gothic StdN W8" panose="020B0800000000000000"/>
              </a:rPr>
              <a:t>modes</a:t>
            </a:r>
            <a:r>
              <a:rPr lang="en-US" sz="2800" b="1" dirty="0">
                <a:ea typeface="Hiragino Kaku Gothic StdN W8" panose="020B0800000000000000"/>
              </a:rPr>
              <a:t> </a:t>
            </a:r>
            <a:r>
              <a:rPr lang="en-US" sz="2800" dirty="0">
                <a:ea typeface="Hiragino Kaku Gothic StdN W8" panose="020B0800000000000000"/>
              </a:rPr>
              <a:t>designed by you</a:t>
            </a:r>
          </a:p>
          <a:p>
            <a:endParaRPr lang="en-US" sz="2800" dirty="0">
              <a:ea typeface="Hiragino Kaku Gothic StdN W8" panose="020B0800000000000000"/>
            </a:endParaRPr>
          </a:p>
          <a:p>
            <a:pPr marL="457209" indent="-457209">
              <a:buFont typeface="Arial" panose="020B0604020202020204" pitchFamily="34" charset="0"/>
              <a:buChar char="•"/>
            </a:pPr>
            <a:r>
              <a:rPr lang="en-US" sz="2800" dirty="0">
                <a:solidFill>
                  <a:srgbClr val="6694E1"/>
                </a:solidFill>
                <a:ea typeface="Hiragino Kaku Gothic StdN W8" panose="020B0800000000000000"/>
              </a:rPr>
              <a:t>simultaneously</a:t>
            </a:r>
            <a:r>
              <a:rPr lang="en-US" sz="2800" dirty="0">
                <a:ea typeface="Hiragino Kaku Gothic StdN W8" panose="020B0800000000000000"/>
              </a:rPr>
              <a:t> search for locations on different themes</a:t>
            </a:r>
          </a:p>
          <a:p>
            <a:pPr marL="457209" indent="-457209">
              <a:buFont typeface="Arial" panose="020B0604020202020204" pitchFamily="34" charset="0"/>
              <a:buChar char="•"/>
            </a:pPr>
            <a:r>
              <a:rPr lang="en-US" sz="2800" dirty="0">
                <a:solidFill>
                  <a:srgbClr val="6694E1"/>
                </a:solidFill>
                <a:ea typeface="Hiragino Kaku Gothic StdN W8" panose="020B0800000000000000"/>
              </a:rPr>
              <a:t>comprehensively</a:t>
            </a:r>
            <a:r>
              <a:rPr lang="en-US" sz="2800" dirty="0">
                <a:ea typeface="Hiragino Kaku Gothic StdN W8" panose="020B0800000000000000"/>
              </a:rPr>
              <a:t> show all relevant places on the map or in the Find-Tab for more details</a:t>
            </a:r>
          </a:p>
          <a:p>
            <a:pPr marL="457209" indent="-457209">
              <a:buFont typeface="Arial" panose="020B0604020202020204" pitchFamily="34" charset="0"/>
              <a:buChar char="•"/>
            </a:pPr>
            <a:r>
              <a:rPr lang="en-US" sz="2800" dirty="0">
                <a:solidFill>
                  <a:srgbClr val="6694E1"/>
                </a:solidFill>
                <a:ea typeface="Hiragino Kaku Gothic StdN W8" panose="020B0800000000000000"/>
              </a:rPr>
              <a:t>easily</a:t>
            </a:r>
            <a:r>
              <a:rPr lang="en-US" sz="2800" dirty="0">
                <a:ea typeface="Hiragino Kaku Gothic StdN W8" panose="020B0800000000000000"/>
              </a:rPr>
              <a:t> add any location you are interested in and make a route</a:t>
            </a:r>
          </a:p>
          <a:p>
            <a:pPr marL="457209" indent="-457209">
              <a:buFont typeface="Arial" panose="020B0604020202020204" pitchFamily="34" charset="0"/>
              <a:buChar char="•"/>
            </a:pPr>
            <a:r>
              <a:rPr lang="en-US" sz="2800" dirty="0">
                <a:solidFill>
                  <a:srgbClr val="6694E1"/>
                </a:solidFill>
                <a:ea typeface="Hiragino Kaku Gothic StdN W8" panose="020B0800000000000000"/>
              </a:rPr>
              <a:t>autonomously</a:t>
            </a:r>
            <a:r>
              <a:rPr lang="en-US" sz="2800" dirty="0">
                <a:ea typeface="Hiragino Kaku Gothic StdN W8" panose="020B0800000000000000"/>
              </a:rPr>
              <a:t> decide what you want to do</a:t>
            </a:r>
          </a:p>
        </p:txBody>
      </p:sp>
    </p:spTree>
    <p:extLst>
      <p:ext uri="{BB962C8B-B14F-4D97-AF65-F5344CB8AC3E}">
        <p14:creationId xmlns:p14="http://schemas.microsoft.com/office/powerpoint/2010/main" val="154432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E3C7383E-5E5B-C66E-D3FD-FEE4C6558D40}"/>
              </a:ext>
            </a:extLst>
          </p:cNvPr>
          <p:cNvSpPr txBox="1"/>
          <p:nvPr/>
        </p:nvSpPr>
        <p:spPr>
          <a:xfrm>
            <a:off x="300008" y="241540"/>
            <a:ext cx="10315558" cy="954107"/>
          </a:xfrm>
          <a:prstGeom prst="rect">
            <a:avLst/>
          </a:prstGeom>
          <a:noFill/>
        </p:spPr>
        <p:txBody>
          <a:bodyPr wrap="square" rtlCol="0">
            <a:spAutoFit/>
          </a:bodyPr>
          <a:lstStyle/>
          <a:p>
            <a:r>
              <a:rPr lang="en-US" sz="2800" dirty="0"/>
              <a:t>You can </a:t>
            </a:r>
            <a:r>
              <a:rPr lang="en-US" sz="2800" b="1" dirty="0"/>
              <a:t>easily switch </a:t>
            </a:r>
            <a:r>
              <a:rPr lang="en-US" sz="2800" dirty="0"/>
              <a:t>between different default modes - Click on them to see the details or modify your priorities.</a:t>
            </a:r>
          </a:p>
        </p:txBody>
      </p:sp>
      <p:grpSp>
        <p:nvGrpSpPr>
          <p:cNvPr id="9" name="Gruppieren 8">
            <a:extLst>
              <a:ext uri="{FF2B5EF4-FFF2-40B4-BE49-F238E27FC236}">
                <a16:creationId xmlns:a16="http://schemas.microsoft.com/office/drawing/2014/main" id="{1AC71B4D-42B3-64BD-9BF3-DF93735EF90E}"/>
              </a:ext>
            </a:extLst>
          </p:cNvPr>
          <p:cNvGrpSpPr/>
          <p:nvPr/>
        </p:nvGrpSpPr>
        <p:grpSpPr>
          <a:xfrm>
            <a:off x="1531000" y="1339251"/>
            <a:ext cx="13556482" cy="6922698"/>
            <a:chOff x="366024" y="584320"/>
            <a:chExt cx="17890460" cy="8680450"/>
          </a:xfrm>
        </p:grpSpPr>
        <p:pic>
          <p:nvPicPr>
            <p:cNvPr id="4" name="Grafik 3">
              <a:extLst>
                <a:ext uri="{FF2B5EF4-FFF2-40B4-BE49-F238E27FC236}">
                  <a16:creationId xmlns:a16="http://schemas.microsoft.com/office/drawing/2014/main" id="{CF8C59DB-788C-04ED-5554-A911A3FED451}"/>
                </a:ext>
              </a:extLst>
            </p:cNvPr>
            <p:cNvPicPr>
              <a:picLocks noChangeAspect="1"/>
            </p:cNvPicPr>
            <p:nvPr/>
          </p:nvPicPr>
          <p:blipFill>
            <a:blip r:embed="rId2"/>
            <a:stretch>
              <a:fillRect/>
            </a:stretch>
          </p:blipFill>
          <p:spPr>
            <a:xfrm>
              <a:off x="366024" y="584320"/>
              <a:ext cx="4432300" cy="8674100"/>
            </a:xfrm>
            <a:prstGeom prst="rect">
              <a:avLst/>
            </a:prstGeom>
          </p:spPr>
        </p:pic>
        <p:pic>
          <p:nvPicPr>
            <p:cNvPr id="6" name="Grafik 5">
              <a:extLst>
                <a:ext uri="{FF2B5EF4-FFF2-40B4-BE49-F238E27FC236}">
                  <a16:creationId xmlns:a16="http://schemas.microsoft.com/office/drawing/2014/main" id="{74A730A1-115E-7A77-7CC4-7C524DC7CD0A}"/>
                </a:ext>
              </a:extLst>
            </p:cNvPr>
            <p:cNvPicPr>
              <a:picLocks noChangeAspect="1"/>
            </p:cNvPicPr>
            <p:nvPr/>
          </p:nvPicPr>
          <p:blipFill>
            <a:blip r:embed="rId3"/>
            <a:stretch>
              <a:fillRect/>
            </a:stretch>
          </p:blipFill>
          <p:spPr>
            <a:xfrm>
              <a:off x="4873244" y="628770"/>
              <a:ext cx="4419600" cy="8629650"/>
            </a:xfrm>
            <a:prstGeom prst="rect">
              <a:avLst/>
            </a:prstGeom>
          </p:spPr>
        </p:pic>
        <p:pic>
          <p:nvPicPr>
            <p:cNvPr id="7" name="Grafik 6">
              <a:extLst>
                <a:ext uri="{FF2B5EF4-FFF2-40B4-BE49-F238E27FC236}">
                  <a16:creationId xmlns:a16="http://schemas.microsoft.com/office/drawing/2014/main" id="{8366FAC4-9D35-7E2D-5F86-795DCE65D6B8}"/>
                </a:ext>
              </a:extLst>
            </p:cNvPr>
            <p:cNvPicPr>
              <a:picLocks noChangeAspect="1"/>
            </p:cNvPicPr>
            <p:nvPr/>
          </p:nvPicPr>
          <p:blipFill>
            <a:blip r:embed="rId4"/>
            <a:stretch>
              <a:fillRect/>
            </a:stretch>
          </p:blipFill>
          <p:spPr>
            <a:xfrm>
              <a:off x="9367764" y="635120"/>
              <a:ext cx="4445000" cy="8629650"/>
            </a:xfrm>
            <a:prstGeom prst="rect">
              <a:avLst/>
            </a:prstGeom>
          </p:spPr>
        </p:pic>
        <p:pic>
          <p:nvPicPr>
            <p:cNvPr id="8" name="Grafik 7">
              <a:extLst>
                <a:ext uri="{FF2B5EF4-FFF2-40B4-BE49-F238E27FC236}">
                  <a16:creationId xmlns:a16="http://schemas.microsoft.com/office/drawing/2014/main" id="{90020ADB-1EBA-E630-429B-EF2B9235E9DC}"/>
                </a:ext>
              </a:extLst>
            </p:cNvPr>
            <p:cNvPicPr>
              <a:picLocks noChangeAspect="1"/>
            </p:cNvPicPr>
            <p:nvPr/>
          </p:nvPicPr>
          <p:blipFill>
            <a:blip r:embed="rId5"/>
            <a:stretch>
              <a:fillRect/>
            </a:stretch>
          </p:blipFill>
          <p:spPr>
            <a:xfrm>
              <a:off x="13887684" y="628770"/>
              <a:ext cx="4368800" cy="8636000"/>
            </a:xfrm>
            <a:prstGeom prst="rect">
              <a:avLst/>
            </a:prstGeom>
          </p:spPr>
        </p:pic>
      </p:grpSp>
      <p:sp>
        <p:nvSpPr>
          <p:cNvPr id="10" name="Textfeld 9">
            <a:extLst>
              <a:ext uri="{FF2B5EF4-FFF2-40B4-BE49-F238E27FC236}">
                <a16:creationId xmlns:a16="http://schemas.microsoft.com/office/drawing/2014/main" id="{41F4C798-FEFB-BE08-5714-F5CB6F108D79}"/>
              </a:ext>
            </a:extLst>
          </p:cNvPr>
          <p:cNvSpPr txBox="1"/>
          <p:nvPr/>
        </p:nvSpPr>
        <p:spPr>
          <a:xfrm>
            <a:off x="9201150" y="8463803"/>
            <a:ext cx="7753349" cy="954107"/>
          </a:xfrm>
          <a:prstGeom prst="rect">
            <a:avLst/>
          </a:prstGeom>
          <a:noFill/>
        </p:spPr>
        <p:txBody>
          <a:bodyPr wrap="square" rtlCol="0">
            <a:spAutoFit/>
          </a:bodyPr>
          <a:lstStyle/>
          <a:p>
            <a:r>
              <a:rPr lang="en-US" sz="2800" dirty="0"/>
              <a:t>You can also </a:t>
            </a:r>
            <a:r>
              <a:rPr lang="en-US" sz="2800" b="1" dirty="0"/>
              <a:t>create</a:t>
            </a:r>
            <a:r>
              <a:rPr lang="en-US" sz="2800" dirty="0"/>
              <a:t> </a:t>
            </a:r>
            <a:r>
              <a:rPr lang="en-US" sz="2800" b="1" dirty="0"/>
              <a:t>your own custom mode</a:t>
            </a:r>
            <a:r>
              <a:rPr lang="en-US" sz="2800" dirty="0"/>
              <a:t>, set your priorities and give it a name.</a:t>
            </a:r>
          </a:p>
        </p:txBody>
      </p:sp>
    </p:spTree>
    <p:extLst>
      <p:ext uri="{BB962C8B-B14F-4D97-AF65-F5344CB8AC3E}">
        <p14:creationId xmlns:p14="http://schemas.microsoft.com/office/powerpoint/2010/main" val="3867759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DE26779E-4E15-0604-EF77-60FB3DE8A5E3}"/>
              </a:ext>
            </a:extLst>
          </p:cNvPr>
          <p:cNvGrpSpPr/>
          <p:nvPr/>
        </p:nvGrpSpPr>
        <p:grpSpPr>
          <a:xfrm>
            <a:off x="260909" y="697432"/>
            <a:ext cx="13078573" cy="8469997"/>
            <a:chOff x="1113492" y="643965"/>
            <a:chExt cx="13588998" cy="8648700"/>
          </a:xfrm>
        </p:grpSpPr>
        <p:pic>
          <p:nvPicPr>
            <p:cNvPr id="4" name="Grafik 3">
              <a:extLst>
                <a:ext uri="{FF2B5EF4-FFF2-40B4-BE49-F238E27FC236}">
                  <a16:creationId xmlns:a16="http://schemas.microsoft.com/office/drawing/2014/main" id="{72666CCA-D186-26F5-451F-2CC46EBB901F}"/>
                </a:ext>
              </a:extLst>
            </p:cNvPr>
            <p:cNvPicPr>
              <a:picLocks noChangeAspect="1"/>
            </p:cNvPicPr>
            <p:nvPr/>
          </p:nvPicPr>
          <p:blipFill>
            <a:blip r:embed="rId2"/>
            <a:stretch>
              <a:fillRect/>
            </a:stretch>
          </p:blipFill>
          <p:spPr>
            <a:xfrm>
              <a:off x="1113492" y="643965"/>
              <a:ext cx="4406900" cy="8636000"/>
            </a:xfrm>
            <a:prstGeom prst="rect">
              <a:avLst/>
            </a:prstGeom>
          </p:spPr>
        </p:pic>
        <p:pic>
          <p:nvPicPr>
            <p:cNvPr id="5" name="Grafik 4">
              <a:extLst>
                <a:ext uri="{FF2B5EF4-FFF2-40B4-BE49-F238E27FC236}">
                  <a16:creationId xmlns:a16="http://schemas.microsoft.com/office/drawing/2014/main" id="{14A648E5-CB03-B73D-A07C-9A0AD84AE131}"/>
                </a:ext>
              </a:extLst>
            </p:cNvPr>
            <p:cNvPicPr>
              <a:picLocks noChangeAspect="1"/>
            </p:cNvPicPr>
            <p:nvPr/>
          </p:nvPicPr>
          <p:blipFill>
            <a:blip r:embed="rId3"/>
            <a:stretch>
              <a:fillRect/>
            </a:stretch>
          </p:blipFill>
          <p:spPr>
            <a:xfrm>
              <a:off x="5704541" y="643965"/>
              <a:ext cx="4368800" cy="8636000"/>
            </a:xfrm>
            <a:prstGeom prst="rect">
              <a:avLst/>
            </a:prstGeom>
          </p:spPr>
        </p:pic>
        <p:pic>
          <p:nvPicPr>
            <p:cNvPr id="6" name="Grafik 5">
              <a:extLst>
                <a:ext uri="{FF2B5EF4-FFF2-40B4-BE49-F238E27FC236}">
                  <a16:creationId xmlns:a16="http://schemas.microsoft.com/office/drawing/2014/main" id="{87407DDC-B558-F7FF-4A2B-8ABC116BE378}"/>
                </a:ext>
              </a:extLst>
            </p:cNvPr>
            <p:cNvPicPr>
              <a:picLocks noChangeAspect="1"/>
            </p:cNvPicPr>
            <p:nvPr/>
          </p:nvPicPr>
          <p:blipFill>
            <a:blip r:embed="rId4"/>
            <a:stretch>
              <a:fillRect/>
            </a:stretch>
          </p:blipFill>
          <p:spPr>
            <a:xfrm>
              <a:off x="10257490" y="643965"/>
              <a:ext cx="4445000" cy="8648700"/>
            </a:xfrm>
            <a:prstGeom prst="rect">
              <a:avLst/>
            </a:prstGeom>
          </p:spPr>
        </p:pic>
      </p:grpSp>
      <p:sp>
        <p:nvSpPr>
          <p:cNvPr id="8" name="Textfeld 7">
            <a:extLst>
              <a:ext uri="{FF2B5EF4-FFF2-40B4-BE49-F238E27FC236}">
                <a16:creationId xmlns:a16="http://schemas.microsoft.com/office/drawing/2014/main" id="{8548E45D-E34B-4C66-4AFF-F9514C57E9DD}"/>
              </a:ext>
            </a:extLst>
          </p:cNvPr>
          <p:cNvSpPr txBox="1"/>
          <p:nvPr/>
        </p:nvSpPr>
        <p:spPr>
          <a:xfrm>
            <a:off x="13602438" y="3156496"/>
            <a:ext cx="3331463" cy="3539430"/>
          </a:xfrm>
          <a:prstGeom prst="rect">
            <a:avLst/>
          </a:prstGeom>
          <a:noFill/>
        </p:spPr>
        <p:txBody>
          <a:bodyPr wrap="square" rtlCol="0">
            <a:spAutoFit/>
          </a:bodyPr>
          <a:lstStyle/>
          <a:p>
            <a:r>
              <a:rPr lang="en-US" sz="2800" dirty="0"/>
              <a:t>If at any point you want to get rid of some modes and </a:t>
            </a:r>
            <a:r>
              <a:rPr lang="en-GB" sz="2800" dirty="0"/>
              <a:t>organise</a:t>
            </a:r>
            <a:r>
              <a:rPr lang="en-US" sz="2800" dirty="0"/>
              <a:t> your app, hold any mode for a second, then click the “x” button.</a:t>
            </a:r>
          </a:p>
        </p:txBody>
      </p:sp>
      <p:pic>
        <p:nvPicPr>
          <p:cNvPr id="12" name="Grafik 11" descr="Ein Bild, das Text, Screenshot, Gerät, Handy enthält.&#10;&#10;Automatisch generierte Beschreibung">
            <a:extLst>
              <a:ext uri="{FF2B5EF4-FFF2-40B4-BE49-F238E27FC236}">
                <a16:creationId xmlns:a16="http://schemas.microsoft.com/office/drawing/2014/main" id="{62728240-7ECD-373C-AF45-8D1D4E21B7E2}"/>
              </a:ext>
            </a:extLst>
          </p:cNvPr>
          <p:cNvPicPr>
            <a:picLocks noChangeAspect="1"/>
          </p:cNvPicPr>
          <p:nvPr/>
        </p:nvPicPr>
        <p:blipFill>
          <a:blip r:embed="rId5"/>
          <a:stretch>
            <a:fillRect/>
          </a:stretch>
        </p:blipFill>
        <p:spPr>
          <a:xfrm>
            <a:off x="4701101" y="697431"/>
            <a:ext cx="4360342" cy="8457560"/>
          </a:xfrm>
          <a:prstGeom prst="rect">
            <a:avLst/>
          </a:prstGeom>
        </p:spPr>
      </p:pic>
      <p:pic>
        <p:nvPicPr>
          <p:cNvPr id="14" name="Grafik 13" descr="Ein Bild, das Text, Screenshot, Handy, Schrift enthält.&#10;&#10;Automatisch generierte Beschreibung">
            <a:extLst>
              <a:ext uri="{FF2B5EF4-FFF2-40B4-BE49-F238E27FC236}">
                <a16:creationId xmlns:a16="http://schemas.microsoft.com/office/drawing/2014/main" id="{82A082BE-9BF6-2AE5-4BB0-50D18D823514}"/>
              </a:ext>
            </a:extLst>
          </p:cNvPr>
          <p:cNvPicPr>
            <a:picLocks noChangeAspect="1"/>
          </p:cNvPicPr>
          <p:nvPr/>
        </p:nvPicPr>
        <p:blipFill>
          <a:blip r:embed="rId6"/>
          <a:stretch>
            <a:fillRect/>
          </a:stretch>
        </p:blipFill>
        <p:spPr>
          <a:xfrm>
            <a:off x="9031087" y="739309"/>
            <a:ext cx="4338752" cy="8415682"/>
          </a:xfrm>
          <a:prstGeom prst="rect">
            <a:avLst/>
          </a:prstGeom>
        </p:spPr>
      </p:pic>
    </p:spTree>
    <p:extLst>
      <p:ext uri="{BB962C8B-B14F-4D97-AF65-F5344CB8AC3E}">
        <p14:creationId xmlns:p14="http://schemas.microsoft.com/office/powerpoint/2010/main" val="343725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69763E-8D6E-C775-0DA7-ACA64642E1AF}"/>
              </a:ext>
            </a:extLst>
          </p:cNvPr>
          <p:cNvPicPr>
            <a:picLocks noChangeAspect="1"/>
          </p:cNvPicPr>
          <p:nvPr/>
        </p:nvPicPr>
        <p:blipFill>
          <a:blip r:embed="rId2"/>
          <a:stretch>
            <a:fillRect/>
          </a:stretch>
        </p:blipFill>
        <p:spPr>
          <a:xfrm>
            <a:off x="213388" y="2402837"/>
            <a:ext cx="3579497" cy="7177286"/>
          </a:xfrm>
          <a:prstGeom prst="rect">
            <a:avLst/>
          </a:prstGeom>
        </p:spPr>
      </p:pic>
      <p:pic>
        <p:nvPicPr>
          <p:cNvPr id="6" name="Grafik 5">
            <a:extLst>
              <a:ext uri="{FF2B5EF4-FFF2-40B4-BE49-F238E27FC236}">
                <a16:creationId xmlns:a16="http://schemas.microsoft.com/office/drawing/2014/main" id="{AD6A230F-C574-55CC-9416-65F8F7A4E927}"/>
              </a:ext>
            </a:extLst>
          </p:cNvPr>
          <p:cNvPicPr>
            <a:picLocks noChangeAspect="1"/>
          </p:cNvPicPr>
          <p:nvPr/>
        </p:nvPicPr>
        <p:blipFill>
          <a:blip r:embed="rId3"/>
          <a:stretch>
            <a:fillRect/>
          </a:stretch>
        </p:blipFill>
        <p:spPr>
          <a:xfrm>
            <a:off x="3953917" y="2402837"/>
            <a:ext cx="3527919" cy="7177286"/>
          </a:xfrm>
          <a:prstGeom prst="rect">
            <a:avLst/>
          </a:prstGeom>
        </p:spPr>
      </p:pic>
      <p:pic>
        <p:nvPicPr>
          <p:cNvPr id="7" name="Grafik 6">
            <a:extLst>
              <a:ext uri="{FF2B5EF4-FFF2-40B4-BE49-F238E27FC236}">
                <a16:creationId xmlns:a16="http://schemas.microsoft.com/office/drawing/2014/main" id="{234B5529-94E8-F173-A0E3-8347E0601107}"/>
              </a:ext>
            </a:extLst>
          </p:cNvPr>
          <p:cNvPicPr>
            <a:picLocks noChangeAspect="1"/>
          </p:cNvPicPr>
          <p:nvPr/>
        </p:nvPicPr>
        <p:blipFill>
          <a:blip r:embed="rId4"/>
          <a:stretch>
            <a:fillRect/>
          </a:stretch>
        </p:blipFill>
        <p:spPr>
          <a:xfrm>
            <a:off x="12433954" y="2402837"/>
            <a:ext cx="3620759" cy="7187824"/>
          </a:xfrm>
          <a:prstGeom prst="rect">
            <a:avLst/>
          </a:prstGeom>
        </p:spPr>
      </p:pic>
      <p:pic>
        <p:nvPicPr>
          <p:cNvPr id="9" name="Grafik 8">
            <a:extLst>
              <a:ext uri="{FF2B5EF4-FFF2-40B4-BE49-F238E27FC236}">
                <a16:creationId xmlns:a16="http://schemas.microsoft.com/office/drawing/2014/main" id="{BC952B52-4821-1D1C-872B-D56A9614734E}"/>
              </a:ext>
            </a:extLst>
          </p:cNvPr>
          <p:cNvPicPr>
            <a:picLocks noChangeAspect="1"/>
          </p:cNvPicPr>
          <p:nvPr/>
        </p:nvPicPr>
        <p:blipFill>
          <a:blip r:embed="rId5"/>
          <a:stretch>
            <a:fillRect/>
          </a:stretch>
        </p:blipFill>
        <p:spPr>
          <a:xfrm>
            <a:off x="7642868" y="2423914"/>
            <a:ext cx="3692968" cy="7177286"/>
          </a:xfrm>
          <a:prstGeom prst="rect">
            <a:avLst/>
          </a:prstGeom>
        </p:spPr>
      </p:pic>
      <p:sp>
        <p:nvSpPr>
          <p:cNvPr id="12" name="Rechteck 11">
            <a:extLst>
              <a:ext uri="{FF2B5EF4-FFF2-40B4-BE49-F238E27FC236}">
                <a16:creationId xmlns:a16="http://schemas.microsoft.com/office/drawing/2014/main" id="{8799CF0C-1E48-3A43-CFB6-9D18D67FF9B2}"/>
              </a:ext>
            </a:extLst>
          </p:cNvPr>
          <p:cNvSpPr/>
          <p:nvPr/>
        </p:nvSpPr>
        <p:spPr>
          <a:xfrm>
            <a:off x="5760999" y="5204785"/>
            <a:ext cx="773709" cy="623930"/>
          </a:xfrm>
          <a:prstGeom prst="rect">
            <a:avLst/>
          </a:prstGeom>
          <a:noFill/>
          <a:ln w="38100">
            <a:solidFill>
              <a:srgbClr val="6694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6B2D0F1A-1848-E496-84E8-9C4B2BE1938B}"/>
              </a:ext>
            </a:extLst>
          </p:cNvPr>
          <p:cNvSpPr/>
          <p:nvPr/>
        </p:nvSpPr>
        <p:spPr>
          <a:xfrm>
            <a:off x="15281003" y="4169795"/>
            <a:ext cx="841902" cy="623930"/>
          </a:xfrm>
          <a:prstGeom prst="rect">
            <a:avLst/>
          </a:prstGeom>
          <a:noFill/>
          <a:ln w="38100">
            <a:solidFill>
              <a:srgbClr val="6694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CBF34A40-A230-6886-5E73-BB86285E2401}"/>
              </a:ext>
            </a:extLst>
          </p:cNvPr>
          <p:cNvSpPr/>
          <p:nvPr/>
        </p:nvSpPr>
        <p:spPr>
          <a:xfrm>
            <a:off x="10551366" y="4260458"/>
            <a:ext cx="561220" cy="2026124"/>
          </a:xfrm>
          <a:prstGeom prst="rect">
            <a:avLst/>
          </a:prstGeom>
          <a:noFill/>
          <a:ln w="38100">
            <a:solidFill>
              <a:srgbClr val="6694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feld 15">
            <a:extLst>
              <a:ext uri="{FF2B5EF4-FFF2-40B4-BE49-F238E27FC236}">
                <a16:creationId xmlns:a16="http://schemas.microsoft.com/office/drawing/2014/main" id="{9C97C21E-5739-D217-1170-89C16FB17DB2}"/>
              </a:ext>
            </a:extLst>
          </p:cNvPr>
          <p:cNvSpPr txBox="1"/>
          <p:nvPr/>
        </p:nvSpPr>
        <p:spPr>
          <a:xfrm>
            <a:off x="213387" y="465831"/>
            <a:ext cx="9373579" cy="1815882"/>
          </a:xfrm>
          <a:prstGeom prst="rect">
            <a:avLst/>
          </a:prstGeom>
          <a:noFill/>
        </p:spPr>
        <p:txBody>
          <a:bodyPr wrap="square" rtlCol="0">
            <a:spAutoFit/>
          </a:bodyPr>
          <a:lstStyle/>
          <a:p>
            <a:r>
              <a:rPr lang="en-US" sz="2800" dirty="0"/>
              <a:t>After you select a mode, all the relevant places will be shown on the </a:t>
            </a:r>
            <a:r>
              <a:rPr lang="en-US" sz="2800" b="1" dirty="0">
                <a:solidFill>
                  <a:srgbClr val="6694E1"/>
                </a:solidFill>
              </a:rPr>
              <a:t>map</a:t>
            </a:r>
            <a:r>
              <a:rPr lang="en-US" sz="2800" b="1" dirty="0"/>
              <a:t> </a:t>
            </a:r>
            <a:r>
              <a:rPr lang="en-US" sz="2800" dirty="0"/>
              <a:t>and the </a:t>
            </a:r>
            <a:r>
              <a:rPr lang="en-US" sz="2800" b="1" dirty="0">
                <a:solidFill>
                  <a:srgbClr val="6694E1"/>
                </a:solidFill>
              </a:rPr>
              <a:t>find tab</a:t>
            </a:r>
            <a:r>
              <a:rPr lang="en-US" sz="2800" dirty="0"/>
              <a:t>.</a:t>
            </a:r>
          </a:p>
          <a:p>
            <a:r>
              <a:rPr lang="en-US" sz="2800" dirty="0"/>
              <a:t>Click the pin for additional information or click the </a:t>
            </a:r>
            <a:r>
              <a:rPr lang="en-US" sz="2800" b="1" dirty="0"/>
              <a:t>checkmark button</a:t>
            </a:r>
            <a:r>
              <a:rPr lang="en-US" sz="2800" dirty="0"/>
              <a:t> to add this location to your </a:t>
            </a:r>
            <a:r>
              <a:rPr lang="en-US" sz="2800" b="1" dirty="0">
                <a:solidFill>
                  <a:srgbClr val="6694E1"/>
                </a:solidFill>
              </a:rPr>
              <a:t>route</a:t>
            </a:r>
            <a:r>
              <a:rPr lang="en-US" sz="2800" dirty="0"/>
              <a:t>.</a:t>
            </a:r>
          </a:p>
        </p:txBody>
      </p:sp>
      <p:sp>
        <p:nvSpPr>
          <p:cNvPr id="17" name="Textfeld 16">
            <a:extLst>
              <a:ext uri="{FF2B5EF4-FFF2-40B4-BE49-F238E27FC236}">
                <a16:creationId xmlns:a16="http://schemas.microsoft.com/office/drawing/2014/main" id="{E8AE4C32-0310-66FC-575E-3D4FAE0088AD}"/>
              </a:ext>
            </a:extLst>
          </p:cNvPr>
          <p:cNvSpPr txBox="1"/>
          <p:nvPr/>
        </p:nvSpPr>
        <p:spPr>
          <a:xfrm>
            <a:off x="11869145" y="426837"/>
            <a:ext cx="4986268" cy="1384995"/>
          </a:xfrm>
          <a:prstGeom prst="rect">
            <a:avLst/>
          </a:prstGeom>
          <a:noFill/>
        </p:spPr>
        <p:txBody>
          <a:bodyPr wrap="square" rtlCol="0">
            <a:spAutoFit/>
          </a:bodyPr>
          <a:lstStyle/>
          <a:p>
            <a:r>
              <a:rPr lang="en-US" sz="2800" dirty="0"/>
              <a:t>You can also use the search bar to find more places to add to your route.</a:t>
            </a:r>
          </a:p>
        </p:txBody>
      </p:sp>
    </p:spTree>
    <p:extLst>
      <p:ext uri="{BB962C8B-B14F-4D97-AF65-F5344CB8AC3E}">
        <p14:creationId xmlns:p14="http://schemas.microsoft.com/office/powerpoint/2010/main" val="3892682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91F0B81B-A084-B5E6-7ACC-5BA3A9533D1D}"/>
              </a:ext>
            </a:extLst>
          </p:cNvPr>
          <p:cNvSpPr txBox="1"/>
          <p:nvPr/>
        </p:nvSpPr>
        <p:spPr>
          <a:xfrm>
            <a:off x="98948" y="2981743"/>
            <a:ext cx="2433580" cy="3970318"/>
          </a:xfrm>
          <a:prstGeom prst="rect">
            <a:avLst/>
          </a:prstGeom>
          <a:noFill/>
        </p:spPr>
        <p:txBody>
          <a:bodyPr wrap="square" rtlCol="0">
            <a:spAutoFit/>
          </a:bodyPr>
          <a:lstStyle/>
          <a:p>
            <a:r>
              <a:rPr lang="en-US" sz="2800" dirty="0"/>
              <a:t>You can </a:t>
            </a:r>
            <a:r>
              <a:rPr lang="en-US" sz="2800" b="1" dirty="0"/>
              <a:t>switch </a:t>
            </a:r>
            <a:r>
              <a:rPr lang="en-US" sz="2800" dirty="0"/>
              <a:t>between different </a:t>
            </a:r>
            <a:r>
              <a:rPr lang="en-US" sz="2800" b="1" dirty="0"/>
              <a:t>categories </a:t>
            </a:r>
            <a:r>
              <a:rPr lang="en-US" sz="2800" dirty="0"/>
              <a:t>in </a:t>
            </a:r>
            <a:r>
              <a:rPr lang="en-US" sz="2800" b="1" dirty="0">
                <a:solidFill>
                  <a:srgbClr val="6694E1"/>
                </a:solidFill>
              </a:rPr>
              <a:t>Find</a:t>
            </a:r>
            <a:r>
              <a:rPr lang="en-US" sz="2800" dirty="0"/>
              <a:t>. These correspond to the </a:t>
            </a:r>
            <a:r>
              <a:rPr lang="en-US" sz="2800" b="1" dirty="0"/>
              <a:t>priorities</a:t>
            </a:r>
            <a:r>
              <a:rPr lang="en-US" sz="2800" dirty="0"/>
              <a:t> of your </a:t>
            </a:r>
            <a:r>
              <a:rPr lang="en-US" sz="2800" b="1" dirty="0"/>
              <a:t>mode</a:t>
            </a:r>
            <a:r>
              <a:rPr lang="en-US" sz="2800" dirty="0"/>
              <a:t>.</a:t>
            </a:r>
          </a:p>
        </p:txBody>
      </p:sp>
      <p:sp>
        <p:nvSpPr>
          <p:cNvPr id="7" name="Textfeld 6">
            <a:extLst>
              <a:ext uri="{FF2B5EF4-FFF2-40B4-BE49-F238E27FC236}">
                <a16:creationId xmlns:a16="http://schemas.microsoft.com/office/drawing/2014/main" id="{2F1AA5F2-A3E8-B2FF-AAE3-957B71A15EC6}"/>
              </a:ext>
            </a:extLst>
          </p:cNvPr>
          <p:cNvSpPr txBox="1"/>
          <p:nvPr/>
        </p:nvSpPr>
        <p:spPr>
          <a:xfrm>
            <a:off x="4610100" y="89920"/>
            <a:ext cx="7848599" cy="1384995"/>
          </a:xfrm>
          <a:prstGeom prst="rect">
            <a:avLst/>
          </a:prstGeom>
          <a:noFill/>
        </p:spPr>
        <p:txBody>
          <a:bodyPr wrap="square" rtlCol="0">
            <a:spAutoFit/>
          </a:bodyPr>
          <a:lstStyle/>
          <a:p>
            <a:r>
              <a:rPr lang="en-US" sz="2800" b="1" dirty="0"/>
              <a:t>Choose </a:t>
            </a:r>
            <a:r>
              <a:rPr lang="en-US" sz="2800" dirty="0"/>
              <a:t>your preferred way of mobility, </a:t>
            </a:r>
            <a:r>
              <a:rPr lang="en-US" sz="2800" b="1" dirty="0"/>
              <a:t>drag </a:t>
            </a:r>
            <a:r>
              <a:rPr lang="en-US" sz="2800" dirty="0"/>
              <a:t>the circles to change the order of your stops or </a:t>
            </a:r>
            <a:r>
              <a:rPr lang="en-US" sz="2800" b="1" dirty="0"/>
              <a:t>delete</a:t>
            </a:r>
            <a:r>
              <a:rPr lang="en-US" sz="2800" dirty="0"/>
              <a:t> a place by using the “x” button. </a:t>
            </a:r>
          </a:p>
        </p:txBody>
      </p:sp>
      <p:grpSp>
        <p:nvGrpSpPr>
          <p:cNvPr id="12" name="Gruppieren 11">
            <a:extLst>
              <a:ext uri="{FF2B5EF4-FFF2-40B4-BE49-F238E27FC236}">
                <a16:creationId xmlns:a16="http://schemas.microsoft.com/office/drawing/2014/main" id="{E6AE96EA-DECC-E5BE-C2A9-20E64B50A5BF}"/>
              </a:ext>
            </a:extLst>
          </p:cNvPr>
          <p:cNvGrpSpPr/>
          <p:nvPr/>
        </p:nvGrpSpPr>
        <p:grpSpPr>
          <a:xfrm>
            <a:off x="2532528" y="1558770"/>
            <a:ext cx="12003741" cy="7808845"/>
            <a:chOff x="970455" y="652736"/>
            <a:chExt cx="13481708" cy="8674100"/>
          </a:xfrm>
        </p:grpSpPr>
        <p:pic>
          <p:nvPicPr>
            <p:cNvPr id="4" name="Grafik 3">
              <a:extLst>
                <a:ext uri="{FF2B5EF4-FFF2-40B4-BE49-F238E27FC236}">
                  <a16:creationId xmlns:a16="http://schemas.microsoft.com/office/drawing/2014/main" id="{23B845E0-529B-1533-855E-0633860F7964}"/>
                </a:ext>
              </a:extLst>
            </p:cNvPr>
            <p:cNvPicPr>
              <a:picLocks noChangeAspect="1"/>
            </p:cNvPicPr>
            <p:nvPr/>
          </p:nvPicPr>
          <p:blipFill>
            <a:blip r:embed="rId2"/>
            <a:stretch>
              <a:fillRect/>
            </a:stretch>
          </p:blipFill>
          <p:spPr>
            <a:xfrm>
              <a:off x="970455" y="652736"/>
              <a:ext cx="4470400" cy="8674100"/>
            </a:xfrm>
            <a:prstGeom prst="rect">
              <a:avLst/>
            </a:prstGeom>
          </p:spPr>
        </p:pic>
        <p:pic>
          <p:nvPicPr>
            <p:cNvPr id="6" name="Grafik 5">
              <a:extLst>
                <a:ext uri="{FF2B5EF4-FFF2-40B4-BE49-F238E27FC236}">
                  <a16:creationId xmlns:a16="http://schemas.microsoft.com/office/drawing/2014/main" id="{32F06BFF-83AF-BDF5-4D22-E4A8EDF1B4B9}"/>
                </a:ext>
              </a:extLst>
            </p:cNvPr>
            <p:cNvPicPr>
              <a:picLocks noChangeAspect="1"/>
            </p:cNvPicPr>
            <p:nvPr/>
          </p:nvPicPr>
          <p:blipFill>
            <a:blip r:embed="rId3"/>
            <a:stretch>
              <a:fillRect/>
            </a:stretch>
          </p:blipFill>
          <p:spPr>
            <a:xfrm>
              <a:off x="5558659" y="652736"/>
              <a:ext cx="4343400" cy="8674100"/>
            </a:xfrm>
            <a:prstGeom prst="rect">
              <a:avLst/>
            </a:prstGeom>
          </p:spPr>
        </p:pic>
        <p:pic>
          <p:nvPicPr>
            <p:cNvPr id="8" name="Grafik 7">
              <a:extLst>
                <a:ext uri="{FF2B5EF4-FFF2-40B4-BE49-F238E27FC236}">
                  <a16:creationId xmlns:a16="http://schemas.microsoft.com/office/drawing/2014/main" id="{1F9EC4D3-5F90-4AD7-A963-A7EAE687776B}"/>
                </a:ext>
              </a:extLst>
            </p:cNvPr>
            <p:cNvPicPr>
              <a:picLocks noChangeAspect="1"/>
            </p:cNvPicPr>
            <p:nvPr/>
          </p:nvPicPr>
          <p:blipFill>
            <a:blip r:embed="rId4"/>
            <a:stretch>
              <a:fillRect/>
            </a:stretch>
          </p:blipFill>
          <p:spPr>
            <a:xfrm>
              <a:off x="10019863" y="652736"/>
              <a:ext cx="4432300" cy="8674100"/>
            </a:xfrm>
            <a:prstGeom prst="rect">
              <a:avLst/>
            </a:prstGeom>
          </p:spPr>
        </p:pic>
        <p:sp>
          <p:nvSpPr>
            <p:cNvPr id="9" name="Rechteck 8">
              <a:extLst>
                <a:ext uri="{FF2B5EF4-FFF2-40B4-BE49-F238E27FC236}">
                  <a16:creationId xmlns:a16="http://schemas.microsoft.com/office/drawing/2014/main" id="{82E81C89-287A-892F-C046-243ACE430883}"/>
                </a:ext>
              </a:extLst>
            </p:cNvPr>
            <p:cNvSpPr/>
            <p:nvPr/>
          </p:nvSpPr>
          <p:spPr>
            <a:xfrm>
              <a:off x="8534400" y="4677821"/>
              <a:ext cx="932329" cy="467920"/>
            </a:xfrm>
            <a:prstGeom prst="rect">
              <a:avLst/>
            </a:prstGeom>
            <a:noFill/>
            <a:ln w="38100">
              <a:solidFill>
                <a:srgbClr val="6694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51DB1253-E515-F135-6DC9-87CB99B0EC16}"/>
                </a:ext>
              </a:extLst>
            </p:cNvPr>
            <p:cNvSpPr/>
            <p:nvPr/>
          </p:nvSpPr>
          <p:spPr>
            <a:xfrm>
              <a:off x="5680147" y="1803770"/>
              <a:ext cx="523430" cy="1746253"/>
            </a:xfrm>
            <a:prstGeom prst="rect">
              <a:avLst/>
            </a:prstGeom>
            <a:noFill/>
            <a:ln w="38100">
              <a:solidFill>
                <a:srgbClr val="6694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A5789059-0D4B-7BA0-8432-38F0101773D6}"/>
                </a:ext>
              </a:extLst>
            </p:cNvPr>
            <p:cNvSpPr/>
            <p:nvPr/>
          </p:nvSpPr>
          <p:spPr>
            <a:xfrm>
              <a:off x="9139337" y="1803770"/>
              <a:ext cx="523430" cy="1746253"/>
            </a:xfrm>
            <a:prstGeom prst="rect">
              <a:avLst/>
            </a:prstGeom>
            <a:noFill/>
            <a:ln w="38100">
              <a:solidFill>
                <a:srgbClr val="6694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feld 12">
            <a:extLst>
              <a:ext uri="{FF2B5EF4-FFF2-40B4-BE49-F238E27FC236}">
                <a16:creationId xmlns:a16="http://schemas.microsoft.com/office/drawing/2014/main" id="{9C77C5CC-D90F-D4F1-4269-78FFB6155538}"/>
              </a:ext>
            </a:extLst>
          </p:cNvPr>
          <p:cNvSpPr txBox="1"/>
          <p:nvPr/>
        </p:nvSpPr>
        <p:spPr>
          <a:xfrm>
            <a:off x="14798150" y="1474915"/>
            <a:ext cx="1951295" cy="7417415"/>
          </a:xfrm>
          <a:prstGeom prst="rect">
            <a:avLst/>
          </a:prstGeom>
          <a:noFill/>
        </p:spPr>
        <p:txBody>
          <a:bodyPr wrap="square" rtlCol="0">
            <a:spAutoFit/>
          </a:bodyPr>
          <a:lstStyle/>
          <a:p>
            <a:r>
              <a:rPr lang="en-US" sz="2800" dirty="0"/>
              <a:t>After choosing all the locations you want to visit, you can plan a </a:t>
            </a:r>
            <a:r>
              <a:rPr lang="en-US" sz="2800" b="1" dirty="0">
                <a:solidFill>
                  <a:srgbClr val="6694E1"/>
                </a:solidFill>
              </a:rPr>
              <a:t>Route</a:t>
            </a:r>
            <a:r>
              <a:rPr lang="en-US" sz="2800" dirty="0"/>
              <a:t>.</a:t>
            </a:r>
          </a:p>
          <a:p>
            <a:endParaRPr lang="en-US" sz="2800" dirty="0"/>
          </a:p>
          <a:p>
            <a:r>
              <a:rPr lang="en-US" sz="2800" dirty="0"/>
              <a:t>Start your route with the “MAP” button and see it on the </a:t>
            </a:r>
            <a:r>
              <a:rPr lang="en-US" sz="2800" b="1" dirty="0">
                <a:solidFill>
                  <a:srgbClr val="6694E1"/>
                </a:solidFill>
              </a:rPr>
              <a:t>Map</a:t>
            </a:r>
            <a:r>
              <a:rPr lang="en-US" sz="2800" dirty="0"/>
              <a:t> tab</a:t>
            </a:r>
          </a:p>
        </p:txBody>
      </p:sp>
    </p:spTree>
    <p:extLst>
      <p:ext uri="{BB962C8B-B14F-4D97-AF65-F5344CB8AC3E}">
        <p14:creationId xmlns:p14="http://schemas.microsoft.com/office/powerpoint/2010/main" val="257445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FEF19D-C8A2-E9D8-77B6-AE705ABAEC41}"/>
              </a:ext>
            </a:extLst>
          </p:cNvPr>
          <p:cNvPicPr>
            <a:picLocks noChangeAspect="1"/>
          </p:cNvPicPr>
          <p:nvPr/>
        </p:nvPicPr>
        <p:blipFill>
          <a:blip r:embed="rId2"/>
          <a:stretch>
            <a:fillRect/>
          </a:stretch>
        </p:blipFill>
        <p:spPr>
          <a:xfrm>
            <a:off x="10424277" y="882355"/>
            <a:ext cx="1582996" cy="660207"/>
          </a:xfrm>
          <a:prstGeom prst="rect">
            <a:avLst/>
          </a:prstGeom>
        </p:spPr>
      </p:pic>
      <p:sp>
        <p:nvSpPr>
          <p:cNvPr id="11" name="Textfeld 10">
            <a:extLst>
              <a:ext uri="{FF2B5EF4-FFF2-40B4-BE49-F238E27FC236}">
                <a16:creationId xmlns:a16="http://schemas.microsoft.com/office/drawing/2014/main" id="{D8DE6DDF-CE2F-893C-6F35-B3767DACE81C}"/>
              </a:ext>
            </a:extLst>
          </p:cNvPr>
          <p:cNvSpPr txBox="1"/>
          <p:nvPr/>
        </p:nvSpPr>
        <p:spPr>
          <a:xfrm>
            <a:off x="9639300" y="198080"/>
            <a:ext cx="7305675" cy="1477328"/>
          </a:xfrm>
          <a:prstGeom prst="rect">
            <a:avLst/>
          </a:prstGeom>
          <a:noFill/>
        </p:spPr>
        <p:txBody>
          <a:bodyPr wrap="square" rtlCol="0">
            <a:spAutoFit/>
          </a:bodyPr>
          <a:lstStyle/>
          <a:p>
            <a:r>
              <a:rPr lang="en-US" sz="2800" dirty="0"/>
              <a:t>Manage your account or change the </a:t>
            </a:r>
            <a:r>
              <a:rPr lang="en-GB" sz="2800" dirty="0"/>
              <a:t>colour</a:t>
            </a:r>
            <a:r>
              <a:rPr lang="en-US" sz="2800" dirty="0"/>
              <a:t> of the app – We want you to feel happy with </a:t>
            </a:r>
          </a:p>
          <a:p>
            <a:endParaRPr lang="en-US" sz="500" dirty="0"/>
          </a:p>
          <a:p>
            <a:r>
              <a:rPr lang="en-US" sz="2800" dirty="0"/>
              <a:t>how                   looks on your phone!</a:t>
            </a:r>
          </a:p>
        </p:txBody>
      </p:sp>
      <p:sp>
        <p:nvSpPr>
          <p:cNvPr id="5" name="Textfeld 4">
            <a:extLst>
              <a:ext uri="{FF2B5EF4-FFF2-40B4-BE49-F238E27FC236}">
                <a16:creationId xmlns:a16="http://schemas.microsoft.com/office/drawing/2014/main" id="{8677EFAA-5AE0-B938-32D9-9A89CAE84C42}"/>
              </a:ext>
            </a:extLst>
          </p:cNvPr>
          <p:cNvSpPr txBox="1"/>
          <p:nvPr/>
        </p:nvSpPr>
        <p:spPr>
          <a:xfrm>
            <a:off x="5400136" y="1759789"/>
            <a:ext cx="184731" cy="369332"/>
          </a:xfrm>
          <a:prstGeom prst="rect">
            <a:avLst/>
          </a:prstGeom>
          <a:noFill/>
        </p:spPr>
        <p:txBody>
          <a:bodyPr wrap="none" rtlCol="0">
            <a:spAutoFit/>
          </a:bodyPr>
          <a:lstStyle/>
          <a:p>
            <a:endParaRPr lang="en-US" dirty="0"/>
          </a:p>
        </p:txBody>
      </p:sp>
      <p:grpSp>
        <p:nvGrpSpPr>
          <p:cNvPr id="9" name="Gruppieren 8">
            <a:extLst>
              <a:ext uri="{FF2B5EF4-FFF2-40B4-BE49-F238E27FC236}">
                <a16:creationId xmlns:a16="http://schemas.microsoft.com/office/drawing/2014/main" id="{B8D2DE19-0204-AA36-967D-E2A0CB1CF575}"/>
              </a:ext>
            </a:extLst>
          </p:cNvPr>
          <p:cNvGrpSpPr/>
          <p:nvPr/>
        </p:nvGrpSpPr>
        <p:grpSpPr>
          <a:xfrm>
            <a:off x="995980" y="1944455"/>
            <a:ext cx="15076840" cy="7389157"/>
            <a:chOff x="1025567" y="594286"/>
            <a:chExt cx="18442703" cy="8699500"/>
          </a:xfrm>
        </p:grpSpPr>
        <p:pic>
          <p:nvPicPr>
            <p:cNvPr id="2" name="Grafik 1">
              <a:extLst>
                <a:ext uri="{FF2B5EF4-FFF2-40B4-BE49-F238E27FC236}">
                  <a16:creationId xmlns:a16="http://schemas.microsoft.com/office/drawing/2014/main" id="{53A98C05-BA37-900C-CFCD-D6CD21717070}"/>
                </a:ext>
              </a:extLst>
            </p:cNvPr>
            <p:cNvPicPr>
              <a:picLocks noChangeAspect="1"/>
            </p:cNvPicPr>
            <p:nvPr/>
          </p:nvPicPr>
          <p:blipFill>
            <a:blip r:embed="rId3"/>
            <a:stretch>
              <a:fillRect/>
            </a:stretch>
          </p:blipFill>
          <p:spPr>
            <a:xfrm>
              <a:off x="1025567" y="594286"/>
              <a:ext cx="4559300" cy="8699500"/>
            </a:xfrm>
            <a:prstGeom prst="rect">
              <a:avLst/>
            </a:prstGeom>
          </p:spPr>
        </p:pic>
        <p:pic>
          <p:nvPicPr>
            <p:cNvPr id="3" name="Grafik 2">
              <a:extLst>
                <a:ext uri="{FF2B5EF4-FFF2-40B4-BE49-F238E27FC236}">
                  <a16:creationId xmlns:a16="http://schemas.microsoft.com/office/drawing/2014/main" id="{70830A3B-0E54-4FCF-AA9D-0B858AE9FB76}"/>
                </a:ext>
              </a:extLst>
            </p:cNvPr>
            <p:cNvPicPr>
              <a:picLocks noChangeAspect="1"/>
            </p:cNvPicPr>
            <p:nvPr/>
          </p:nvPicPr>
          <p:blipFill>
            <a:blip r:embed="rId4"/>
            <a:stretch>
              <a:fillRect/>
            </a:stretch>
          </p:blipFill>
          <p:spPr>
            <a:xfrm>
              <a:off x="5754968" y="594286"/>
              <a:ext cx="4483100" cy="8699500"/>
            </a:xfrm>
            <a:prstGeom prst="rect">
              <a:avLst/>
            </a:prstGeom>
          </p:spPr>
        </p:pic>
        <p:pic>
          <p:nvPicPr>
            <p:cNvPr id="7" name="Grafik 6">
              <a:extLst>
                <a:ext uri="{FF2B5EF4-FFF2-40B4-BE49-F238E27FC236}">
                  <a16:creationId xmlns:a16="http://schemas.microsoft.com/office/drawing/2014/main" id="{97DAA0F7-4A1A-91E9-B2C4-AEDB694C4EE4}"/>
                </a:ext>
              </a:extLst>
            </p:cNvPr>
            <p:cNvPicPr>
              <a:picLocks noChangeAspect="1"/>
            </p:cNvPicPr>
            <p:nvPr/>
          </p:nvPicPr>
          <p:blipFill>
            <a:blip r:embed="rId5"/>
            <a:stretch>
              <a:fillRect/>
            </a:stretch>
          </p:blipFill>
          <p:spPr>
            <a:xfrm>
              <a:off x="10408169" y="594286"/>
              <a:ext cx="4495800" cy="8699500"/>
            </a:xfrm>
            <a:prstGeom prst="rect">
              <a:avLst/>
            </a:prstGeom>
          </p:spPr>
        </p:pic>
        <p:pic>
          <p:nvPicPr>
            <p:cNvPr id="8" name="Grafik 7">
              <a:extLst>
                <a:ext uri="{FF2B5EF4-FFF2-40B4-BE49-F238E27FC236}">
                  <a16:creationId xmlns:a16="http://schemas.microsoft.com/office/drawing/2014/main" id="{2C16FA49-1826-054B-5886-49E76E0D98F6}"/>
                </a:ext>
              </a:extLst>
            </p:cNvPr>
            <p:cNvPicPr>
              <a:picLocks noChangeAspect="1"/>
            </p:cNvPicPr>
            <p:nvPr/>
          </p:nvPicPr>
          <p:blipFill>
            <a:blip r:embed="rId6"/>
            <a:stretch>
              <a:fillRect/>
            </a:stretch>
          </p:blipFill>
          <p:spPr>
            <a:xfrm>
              <a:off x="15074070" y="594286"/>
              <a:ext cx="4394200" cy="8699500"/>
            </a:xfrm>
            <a:prstGeom prst="rect">
              <a:avLst/>
            </a:prstGeom>
          </p:spPr>
        </p:pic>
      </p:grpSp>
      <p:sp>
        <p:nvSpPr>
          <p:cNvPr id="10" name="Textfeld 9">
            <a:extLst>
              <a:ext uri="{FF2B5EF4-FFF2-40B4-BE49-F238E27FC236}">
                <a16:creationId xmlns:a16="http://schemas.microsoft.com/office/drawing/2014/main" id="{C9726902-A927-3245-9886-1236D3CC1F3D}"/>
              </a:ext>
            </a:extLst>
          </p:cNvPr>
          <p:cNvSpPr txBox="1"/>
          <p:nvPr/>
        </p:nvSpPr>
        <p:spPr>
          <a:xfrm>
            <a:off x="240838" y="267588"/>
            <a:ext cx="8964705" cy="954107"/>
          </a:xfrm>
          <a:prstGeom prst="rect">
            <a:avLst/>
          </a:prstGeom>
          <a:noFill/>
        </p:spPr>
        <p:txBody>
          <a:bodyPr wrap="square" rtlCol="0">
            <a:spAutoFit/>
          </a:bodyPr>
          <a:lstStyle/>
          <a:p>
            <a:r>
              <a:rPr lang="en-US" sz="2800" dirty="0"/>
              <a:t>You can </a:t>
            </a:r>
            <a:r>
              <a:rPr lang="en-US" sz="2800" b="1" dirty="0"/>
              <a:t>log into our app </a:t>
            </a:r>
            <a:r>
              <a:rPr lang="en-US" sz="2800" dirty="0"/>
              <a:t>with a new account or SSO from different platforms.</a:t>
            </a:r>
          </a:p>
        </p:txBody>
      </p:sp>
    </p:spTree>
    <p:extLst>
      <p:ext uri="{BB962C8B-B14F-4D97-AF65-F5344CB8AC3E}">
        <p14:creationId xmlns:p14="http://schemas.microsoft.com/office/powerpoint/2010/main" val="1409500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4251A79-9D2A-45D8-7EDC-3CEC45A3035B}"/>
              </a:ext>
            </a:extLst>
          </p:cNvPr>
          <p:cNvPicPr>
            <a:picLocks noChangeAspect="1"/>
          </p:cNvPicPr>
          <p:nvPr/>
        </p:nvPicPr>
        <p:blipFill>
          <a:blip r:embed="rId2"/>
          <a:stretch>
            <a:fillRect/>
          </a:stretch>
        </p:blipFill>
        <p:spPr>
          <a:xfrm>
            <a:off x="7186332" y="450850"/>
            <a:ext cx="4381500" cy="8699500"/>
          </a:xfrm>
          <a:prstGeom prst="rect">
            <a:avLst/>
          </a:prstGeom>
        </p:spPr>
      </p:pic>
      <p:pic>
        <p:nvPicPr>
          <p:cNvPr id="5" name="Grafik 4">
            <a:extLst>
              <a:ext uri="{FF2B5EF4-FFF2-40B4-BE49-F238E27FC236}">
                <a16:creationId xmlns:a16="http://schemas.microsoft.com/office/drawing/2014/main" id="{350E71ED-E6B1-B5E2-6830-06C17919811A}"/>
              </a:ext>
            </a:extLst>
          </p:cNvPr>
          <p:cNvPicPr>
            <a:picLocks noChangeAspect="1"/>
          </p:cNvPicPr>
          <p:nvPr/>
        </p:nvPicPr>
        <p:blipFill>
          <a:blip r:embed="rId3"/>
          <a:stretch>
            <a:fillRect/>
          </a:stretch>
        </p:blipFill>
        <p:spPr>
          <a:xfrm>
            <a:off x="11762441" y="450850"/>
            <a:ext cx="4445000" cy="8699500"/>
          </a:xfrm>
          <a:prstGeom prst="rect">
            <a:avLst/>
          </a:prstGeom>
        </p:spPr>
      </p:pic>
      <p:sp>
        <p:nvSpPr>
          <p:cNvPr id="6" name="Textfeld 5">
            <a:extLst>
              <a:ext uri="{FF2B5EF4-FFF2-40B4-BE49-F238E27FC236}">
                <a16:creationId xmlns:a16="http://schemas.microsoft.com/office/drawing/2014/main" id="{32ECDD2B-95E4-8B10-7C6A-EEB7B2C4F3A3}"/>
              </a:ext>
            </a:extLst>
          </p:cNvPr>
          <p:cNvSpPr txBox="1"/>
          <p:nvPr/>
        </p:nvSpPr>
        <p:spPr>
          <a:xfrm>
            <a:off x="628277" y="450850"/>
            <a:ext cx="6218125" cy="1384995"/>
          </a:xfrm>
          <a:prstGeom prst="rect">
            <a:avLst/>
          </a:prstGeom>
          <a:noFill/>
        </p:spPr>
        <p:txBody>
          <a:bodyPr wrap="square" rtlCol="0">
            <a:spAutoFit/>
          </a:bodyPr>
          <a:lstStyle/>
          <a:p>
            <a:r>
              <a:rPr lang="en-US" sz="2800" dirty="0"/>
              <a:t>You can </a:t>
            </a:r>
            <a:r>
              <a:rPr lang="en-US" sz="2800" b="1" dirty="0"/>
              <a:t>preview</a:t>
            </a:r>
            <a:r>
              <a:rPr lang="en-US" sz="2800" dirty="0"/>
              <a:t> your new </a:t>
            </a:r>
            <a:r>
              <a:rPr lang="en-US" sz="2800" dirty="0" err="1"/>
              <a:t>colour</a:t>
            </a:r>
            <a:r>
              <a:rPr lang="en-US" sz="2800" dirty="0"/>
              <a:t> setting or go back and change it again before </a:t>
            </a:r>
            <a:r>
              <a:rPr lang="en-US" sz="2800" b="1" dirty="0"/>
              <a:t>confirming</a:t>
            </a:r>
            <a:r>
              <a:rPr lang="en-US" sz="2800" dirty="0"/>
              <a:t> it.</a:t>
            </a:r>
          </a:p>
        </p:txBody>
      </p:sp>
      <p:sp>
        <p:nvSpPr>
          <p:cNvPr id="7" name="Textfeld 6">
            <a:extLst>
              <a:ext uri="{FF2B5EF4-FFF2-40B4-BE49-F238E27FC236}">
                <a16:creationId xmlns:a16="http://schemas.microsoft.com/office/drawing/2014/main" id="{2E5301D7-6F74-28D5-180F-2702F8E10724}"/>
              </a:ext>
            </a:extLst>
          </p:cNvPr>
          <p:cNvSpPr txBox="1"/>
          <p:nvPr/>
        </p:nvSpPr>
        <p:spPr>
          <a:xfrm>
            <a:off x="628276" y="4490803"/>
            <a:ext cx="6218125" cy="1138773"/>
          </a:xfrm>
          <a:prstGeom prst="rect">
            <a:avLst/>
          </a:prstGeom>
          <a:noFill/>
        </p:spPr>
        <p:txBody>
          <a:bodyPr wrap="square" rtlCol="0">
            <a:spAutoFit/>
          </a:bodyPr>
          <a:lstStyle/>
          <a:p>
            <a:r>
              <a:rPr lang="en-US" sz="2800" b="1" dirty="0"/>
              <a:t>Ta-Da!</a:t>
            </a:r>
            <a:r>
              <a:rPr lang="en-US" sz="2800" dirty="0"/>
              <a:t> The </a:t>
            </a:r>
            <a:r>
              <a:rPr lang="en-US" sz="2800" b="1" dirty="0"/>
              <a:t>                      </a:t>
            </a:r>
            <a:r>
              <a:rPr lang="en-US" sz="2800" dirty="0"/>
              <a:t>app </a:t>
            </a:r>
            <a:r>
              <a:rPr lang="en-US" sz="2800" b="1" dirty="0"/>
              <a:t>for you </a:t>
            </a:r>
            <a:r>
              <a:rPr lang="en-US" sz="2800" dirty="0"/>
              <a:t>is also designed </a:t>
            </a:r>
            <a:r>
              <a:rPr lang="en-US" sz="2800" b="1" dirty="0"/>
              <a:t>by</a:t>
            </a:r>
            <a:r>
              <a:rPr lang="en-US" sz="2800" dirty="0"/>
              <a:t> </a:t>
            </a:r>
            <a:r>
              <a:rPr lang="en-US" sz="4000" b="1" dirty="0"/>
              <a:t>YOU</a:t>
            </a:r>
            <a:r>
              <a:rPr lang="en-US" sz="2800" b="1" dirty="0"/>
              <a:t> </a:t>
            </a:r>
            <a:r>
              <a:rPr lang="en-US" sz="2800" dirty="0"/>
              <a:t>now!</a:t>
            </a:r>
          </a:p>
        </p:txBody>
      </p:sp>
      <p:pic>
        <p:nvPicPr>
          <p:cNvPr id="2" name="Grafik 1">
            <a:extLst>
              <a:ext uri="{FF2B5EF4-FFF2-40B4-BE49-F238E27FC236}">
                <a16:creationId xmlns:a16="http://schemas.microsoft.com/office/drawing/2014/main" id="{797EF340-BFD5-A10C-D3C9-615D07369BC1}"/>
              </a:ext>
            </a:extLst>
          </p:cNvPr>
          <p:cNvPicPr>
            <a:picLocks noChangeAspect="1"/>
          </p:cNvPicPr>
          <p:nvPr/>
        </p:nvPicPr>
        <p:blipFill>
          <a:blip r:embed="rId4"/>
          <a:stretch>
            <a:fillRect/>
          </a:stretch>
        </p:blipFill>
        <p:spPr>
          <a:xfrm>
            <a:off x="2447015" y="4123920"/>
            <a:ext cx="1908009" cy="795757"/>
          </a:xfrm>
          <a:prstGeom prst="rect">
            <a:avLst/>
          </a:prstGeom>
        </p:spPr>
      </p:pic>
    </p:spTree>
    <p:extLst>
      <p:ext uri="{BB962C8B-B14F-4D97-AF65-F5344CB8AC3E}">
        <p14:creationId xmlns:p14="http://schemas.microsoft.com/office/powerpoint/2010/main" val="1770940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C5DA9FE5-E46E-E6C9-9589-9584C993525D}"/>
              </a:ext>
            </a:extLst>
          </p:cNvPr>
          <p:cNvSpPr txBox="1"/>
          <p:nvPr/>
        </p:nvSpPr>
        <p:spPr>
          <a:xfrm>
            <a:off x="382218" y="1971542"/>
            <a:ext cx="9888833" cy="2246769"/>
          </a:xfrm>
          <a:prstGeom prst="rect">
            <a:avLst/>
          </a:prstGeom>
          <a:noFill/>
        </p:spPr>
        <p:txBody>
          <a:bodyPr wrap="square">
            <a:spAutoFit/>
          </a:bodyPr>
          <a:lstStyle/>
          <a:p>
            <a:r>
              <a:rPr lang="de-DE" sz="2800" dirty="0"/>
              <a:t>Die Stichprobe bestand aus 6 Teilnehmern (4m, 2w), das Durchschnittsalter lag bei 22 Jahren (min=21, </a:t>
            </a:r>
            <a:r>
              <a:rPr lang="de-DE" sz="2800" dirty="0" err="1"/>
              <a:t>max</a:t>
            </a:r>
            <a:r>
              <a:rPr lang="de-DE" sz="2800" dirty="0"/>
              <a:t>=23)</a:t>
            </a:r>
          </a:p>
          <a:p>
            <a:endParaRPr lang="de-DE" sz="2800" dirty="0"/>
          </a:p>
          <a:p>
            <a:r>
              <a:rPr lang="de-DE" sz="2800" dirty="0"/>
              <a:t>Alle Teilnehmer haben alle Fragen beantwortet.</a:t>
            </a:r>
          </a:p>
          <a:p>
            <a:r>
              <a:rPr lang="de-DE" sz="2800" dirty="0"/>
              <a:t>Für alle Statistiken gilt also n=6.</a:t>
            </a:r>
          </a:p>
        </p:txBody>
      </p:sp>
      <p:sp>
        <p:nvSpPr>
          <p:cNvPr id="7" name="Textfeld 6">
            <a:extLst>
              <a:ext uri="{FF2B5EF4-FFF2-40B4-BE49-F238E27FC236}">
                <a16:creationId xmlns:a16="http://schemas.microsoft.com/office/drawing/2014/main" id="{DA628BC9-AF71-E1E1-53C2-B137F21DBE7D}"/>
              </a:ext>
            </a:extLst>
          </p:cNvPr>
          <p:cNvSpPr txBox="1"/>
          <p:nvPr/>
        </p:nvSpPr>
        <p:spPr>
          <a:xfrm>
            <a:off x="382219" y="484632"/>
            <a:ext cx="3272050" cy="867930"/>
          </a:xfrm>
          <a:prstGeom prst="rect">
            <a:avLst/>
          </a:prstGeom>
          <a:noFill/>
        </p:spPr>
        <p:txBody>
          <a:bodyPr wrap="none" rtlCol="0">
            <a:spAutoFit/>
          </a:bodyPr>
          <a:lstStyle/>
          <a:p>
            <a:r>
              <a:rPr lang="de-DE" sz="5040" b="1" dirty="0">
                <a:latin typeface="+mj-lt"/>
              </a:rPr>
              <a:t>Evaluation</a:t>
            </a:r>
            <a:endParaRPr lang="en-AU" sz="5040" b="1" dirty="0">
              <a:latin typeface="+mj-lt"/>
            </a:endParaRPr>
          </a:p>
        </p:txBody>
      </p:sp>
    </p:spTree>
    <p:extLst>
      <p:ext uri="{BB962C8B-B14F-4D97-AF65-F5344CB8AC3E}">
        <p14:creationId xmlns:p14="http://schemas.microsoft.com/office/powerpoint/2010/main" val="419142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F56112C-FC0D-8830-A3D9-C950C48122FA}"/>
              </a:ext>
            </a:extLst>
          </p:cNvPr>
          <p:cNvPicPr>
            <a:picLocks noChangeAspect="1"/>
          </p:cNvPicPr>
          <p:nvPr/>
        </p:nvPicPr>
        <p:blipFill>
          <a:blip r:embed="rId2"/>
          <a:stretch>
            <a:fillRect/>
          </a:stretch>
        </p:blipFill>
        <p:spPr>
          <a:xfrm>
            <a:off x="11726112" y="4974246"/>
            <a:ext cx="4498358" cy="4308129"/>
          </a:xfrm>
          <a:prstGeom prst="rect">
            <a:avLst/>
          </a:prstGeom>
        </p:spPr>
      </p:pic>
      <p:pic>
        <p:nvPicPr>
          <p:cNvPr id="10" name="Grafik 9">
            <a:extLst>
              <a:ext uri="{FF2B5EF4-FFF2-40B4-BE49-F238E27FC236}">
                <a16:creationId xmlns:a16="http://schemas.microsoft.com/office/drawing/2014/main" id="{658177DB-9240-4F5B-ADDD-2104C342F8DC}"/>
              </a:ext>
            </a:extLst>
          </p:cNvPr>
          <p:cNvPicPr>
            <a:picLocks noChangeAspect="1"/>
          </p:cNvPicPr>
          <p:nvPr/>
        </p:nvPicPr>
        <p:blipFill>
          <a:blip r:embed="rId3"/>
          <a:stretch>
            <a:fillRect/>
          </a:stretch>
        </p:blipFill>
        <p:spPr>
          <a:xfrm>
            <a:off x="1057136" y="2162679"/>
            <a:ext cx="9550797" cy="5072033"/>
          </a:xfrm>
          <a:prstGeom prst="rect">
            <a:avLst/>
          </a:prstGeom>
        </p:spPr>
      </p:pic>
      <p:pic>
        <p:nvPicPr>
          <p:cNvPr id="12" name="Grafik 11">
            <a:extLst>
              <a:ext uri="{FF2B5EF4-FFF2-40B4-BE49-F238E27FC236}">
                <a16:creationId xmlns:a16="http://schemas.microsoft.com/office/drawing/2014/main" id="{EF8ABF94-FFBD-E509-61D9-FEB469E6D8BA}"/>
              </a:ext>
            </a:extLst>
          </p:cNvPr>
          <p:cNvPicPr>
            <a:picLocks noChangeAspect="1"/>
          </p:cNvPicPr>
          <p:nvPr/>
        </p:nvPicPr>
        <p:blipFill>
          <a:blip r:embed="rId4"/>
          <a:stretch>
            <a:fillRect/>
          </a:stretch>
        </p:blipFill>
        <p:spPr>
          <a:xfrm>
            <a:off x="11703469" y="484632"/>
            <a:ext cx="4521000" cy="4308128"/>
          </a:xfrm>
          <a:prstGeom prst="rect">
            <a:avLst/>
          </a:prstGeom>
        </p:spPr>
      </p:pic>
      <p:sp>
        <p:nvSpPr>
          <p:cNvPr id="13" name="Textfeld 12">
            <a:extLst>
              <a:ext uri="{FF2B5EF4-FFF2-40B4-BE49-F238E27FC236}">
                <a16:creationId xmlns:a16="http://schemas.microsoft.com/office/drawing/2014/main" id="{012A56DC-30D6-ECE5-9A1D-3787BE49ACE8}"/>
              </a:ext>
            </a:extLst>
          </p:cNvPr>
          <p:cNvSpPr txBox="1"/>
          <p:nvPr/>
        </p:nvSpPr>
        <p:spPr>
          <a:xfrm>
            <a:off x="1057136" y="7550321"/>
            <a:ext cx="9240030" cy="523220"/>
          </a:xfrm>
          <a:prstGeom prst="rect">
            <a:avLst/>
          </a:prstGeom>
          <a:noFill/>
        </p:spPr>
        <p:txBody>
          <a:bodyPr wrap="none" rtlCol="0">
            <a:spAutoFit/>
          </a:bodyPr>
          <a:lstStyle/>
          <a:p>
            <a:r>
              <a:rPr lang="de-DE" sz="2800" dirty="0"/>
              <a:t>Im ersten Eindruck schneidet die App eher mittelmäßig ab. </a:t>
            </a:r>
          </a:p>
        </p:txBody>
      </p:sp>
      <p:sp>
        <p:nvSpPr>
          <p:cNvPr id="5" name="Textfeld 4">
            <a:extLst>
              <a:ext uri="{FF2B5EF4-FFF2-40B4-BE49-F238E27FC236}">
                <a16:creationId xmlns:a16="http://schemas.microsoft.com/office/drawing/2014/main" id="{8BB38141-4301-21AE-8E1F-6CF69CCCC267}"/>
              </a:ext>
            </a:extLst>
          </p:cNvPr>
          <p:cNvSpPr txBox="1"/>
          <p:nvPr/>
        </p:nvSpPr>
        <p:spPr>
          <a:xfrm>
            <a:off x="382219" y="484632"/>
            <a:ext cx="2754280" cy="867930"/>
          </a:xfrm>
          <a:prstGeom prst="rect">
            <a:avLst/>
          </a:prstGeom>
          <a:noFill/>
        </p:spPr>
        <p:txBody>
          <a:bodyPr wrap="none" rtlCol="0">
            <a:spAutoFit/>
          </a:bodyPr>
          <a:lstStyle/>
          <a:p>
            <a:r>
              <a:rPr lang="de-DE" sz="5040" b="1" dirty="0">
                <a:latin typeface="+mj-lt"/>
              </a:rPr>
              <a:t>Eindruck</a:t>
            </a:r>
            <a:endParaRPr lang="en-AU" sz="5040" b="1" dirty="0">
              <a:latin typeface="+mj-lt"/>
            </a:endParaRPr>
          </a:p>
        </p:txBody>
      </p:sp>
    </p:spTree>
    <p:extLst>
      <p:ext uri="{BB962C8B-B14F-4D97-AF65-F5344CB8AC3E}">
        <p14:creationId xmlns:p14="http://schemas.microsoft.com/office/powerpoint/2010/main" val="198858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a:extLst>
              <a:ext uri="{FF2B5EF4-FFF2-40B4-BE49-F238E27FC236}">
                <a16:creationId xmlns:a16="http://schemas.microsoft.com/office/drawing/2014/main" id="{5BE0F0F9-9748-D495-7E21-5BE08E8EC6AC}"/>
              </a:ext>
            </a:extLst>
          </p:cNvPr>
          <p:cNvGraphicFramePr>
            <a:graphicFrameLocks/>
          </p:cNvGraphicFramePr>
          <p:nvPr>
            <p:extLst>
              <p:ext uri="{D42A27DB-BD31-4B8C-83A1-F6EECF244321}">
                <p14:modId xmlns:p14="http://schemas.microsoft.com/office/powerpoint/2010/main" val="1761814266"/>
              </p:ext>
            </p:extLst>
          </p:nvPr>
        </p:nvGraphicFramePr>
        <p:xfrm>
          <a:off x="5125453" y="1058779"/>
          <a:ext cx="12200020" cy="844616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a:extLst>
              <a:ext uri="{FF2B5EF4-FFF2-40B4-BE49-F238E27FC236}">
                <a16:creationId xmlns:a16="http://schemas.microsoft.com/office/drawing/2014/main" id="{6BD0602C-9322-0C37-2FA4-C9915AE0800F}"/>
              </a:ext>
            </a:extLst>
          </p:cNvPr>
          <p:cNvSpPr txBox="1"/>
          <p:nvPr/>
        </p:nvSpPr>
        <p:spPr>
          <a:xfrm>
            <a:off x="349910" y="4571811"/>
            <a:ext cx="5292601" cy="954107"/>
          </a:xfrm>
          <a:prstGeom prst="rect">
            <a:avLst/>
          </a:prstGeom>
          <a:noFill/>
        </p:spPr>
        <p:txBody>
          <a:bodyPr wrap="square" rtlCol="0">
            <a:spAutoFit/>
          </a:bodyPr>
          <a:lstStyle/>
          <a:p>
            <a:r>
              <a:rPr lang="de-DE" sz="2800" dirty="0"/>
              <a:t>Hier schneidet unsere App durchschnittlich bis gut ab</a:t>
            </a:r>
          </a:p>
        </p:txBody>
      </p:sp>
      <p:sp>
        <p:nvSpPr>
          <p:cNvPr id="7" name="Textfeld 6">
            <a:extLst>
              <a:ext uri="{FF2B5EF4-FFF2-40B4-BE49-F238E27FC236}">
                <a16:creationId xmlns:a16="http://schemas.microsoft.com/office/drawing/2014/main" id="{6BD0976F-88FA-B960-E31C-2CAFB306E945}"/>
              </a:ext>
            </a:extLst>
          </p:cNvPr>
          <p:cNvSpPr txBox="1"/>
          <p:nvPr/>
        </p:nvSpPr>
        <p:spPr>
          <a:xfrm>
            <a:off x="382219" y="484632"/>
            <a:ext cx="2754280" cy="867930"/>
          </a:xfrm>
          <a:prstGeom prst="rect">
            <a:avLst/>
          </a:prstGeom>
          <a:noFill/>
        </p:spPr>
        <p:txBody>
          <a:bodyPr wrap="none" rtlCol="0">
            <a:spAutoFit/>
          </a:bodyPr>
          <a:lstStyle/>
          <a:p>
            <a:r>
              <a:rPr lang="de-DE" sz="5040" b="1" dirty="0">
                <a:latin typeface="+mj-lt"/>
              </a:rPr>
              <a:t>Usability</a:t>
            </a:r>
            <a:endParaRPr lang="en-AU" sz="5040" b="1" dirty="0">
              <a:latin typeface="+mj-lt"/>
            </a:endParaRPr>
          </a:p>
        </p:txBody>
      </p:sp>
    </p:spTree>
    <p:extLst>
      <p:ext uri="{BB962C8B-B14F-4D97-AF65-F5344CB8AC3E}">
        <p14:creationId xmlns:p14="http://schemas.microsoft.com/office/powerpoint/2010/main" val="192712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19F27A0-E8B1-BA89-B017-CE9B8BB1DF29}"/>
              </a:ext>
            </a:extLst>
          </p:cNvPr>
          <p:cNvPicPr>
            <a:picLocks noChangeAspect="1"/>
          </p:cNvPicPr>
          <p:nvPr/>
        </p:nvPicPr>
        <p:blipFill>
          <a:blip r:embed="rId2"/>
          <a:stretch>
            <a:fillRect/>
          </a:stretch>
        </p:blipFill>
        <p:spPr>
          <a:xfrm>
            <a:off x="2383088" y="1781535"/>
            <a:ext cx="8463962" cy="7085099"/>
          </a:xfrm>
          <a:prstGeom prst="rect">
            <a:avLst/>
          </a:prstGeom>
        </p:spPr>
      </p:pic>
      <p:pic>
        <p:nvPicPr>
          <p:cNvPr id="6" name="Grafik 5">
            <a:extLst>
              <a:ext uri="{FF2B5EF4-FFF2-40B4-BE49-F238E27FC236}">
                <a16:creationId xmlns:a16="http://schemas.microsoft.com/office/drawing/2014/main" id="{61193307-668C-8E74-AA7C-3CC991E3ACDC}"/>
              </a:ext>
            </a:extLst>
          </p:cNvPr>
          <p:cNvPicPr>
            <a:picLocks noChangeAspect="1"/>
          </p:cNvPicPr>
          <p:nvPr/>
        </p:nvPicPr>
        <p:blipFill>
          <a:blip r:embed="rId3"/>
          <a:stretch>
            <a:fillRect/>
          </a:stretch>
        </p:blipFill>
        <p:spPr>
          <a:xfrm>
            <a:off x="11171355" y="1749783"/>
            <a:ext cx="2929655" cy="7116851"/>
          </a:xfrm>
          <a:prstGeom prst="rect">
            <a:avLst/>
          </a:prstGeom>
        </p:spPr>
      </p:pic>
      <p:sp>
        <p:nvSpPr>
          <p:cNvPr id="7" name="Textfeld 6">
            <a:extLst>
              <a:ext uri="{FF2B5EF4-FFF2-40B4-BE49-F238E27FC236}">
                <a16:creationId xmlns:a16="http://schemas.microsoft.com/office/drawing/2014/main" id="{6407B7CA-B28A-D328-1FBD-0E2B6F2422F6}"/>
              </a:ext>
            </a:extLst>
          </p:cNvPr>
          <p:cNvSpPr txBox="1"/>
          <p:nvPr/>
        </p:nvSpPr>
        <p:spPr>
          <a:xfrm>
            <a:off x="382219" y="484632"/>
            <a:ext cx="2000869" cy="867930"/>
          </a:xfrm>
          <a:prstGeom prst="rect">
            <a:avLst/>
          </a:prstGeom>
          <a:noFill/>
        </p:spPr>
        <p:txBody>
          <a:bodyPr wrap="none" rtlCol="0">
            <a:spAutoFit/>
          </a:bodyPr>
          <a:lstStyle/>
          <a:p>
            <a:r>
              <a:rPr lang="de-DE" sz="5040" b="1" dirty="0">
                <a:latin typeface="+mj-lt"/>
              </a:rPr>
              <a:t>Needs</a:t>
            </a:r>
            <a:endParaRPr lang="en-AU" sz="5040" b="1" dirty="0">
              <a:latin typeface="+mj-lt"/>
            </a:endParaRPr>
          </a:p>
        </p:txBody>
      </p:sp>
    </p:spTree>
    <p:extLst>
      <p:ext uri="{BB962C8B-B14F-4D97-AF65-F5344CB8AC3E}">
        <p14:creationId xmlns:p14="http://schemas.microsoft.com/office/powerpoint/2010/main" val="144149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 2">
            <a:extLst>
              <a:ext uri="{FF2B5EF4-FFF2-40B4-BE49-F238E27FC236}">
                <a16:creationId xmlns:a16="http://schemas.microsoft.com/office/drawing/2014/main" id="{6A5587B0-DC90-012F-5790-C6A0BCE480F5}"/>
              </a:ext>
            </a:extLst>
          </p:cNvPr>
          <p:cNvGraphicFramePr>
            <a:graphicFrameLocks/>
          </p:cNvGraphicFramePr>
          <p:nvPr>
            <p:extLst>
              <p:ext uri="{D42A27DB-BD31-4B8C-83A1-F6EECF244321}">
                <p14:modId xmlns:p14="http://schemas.microsoft.com/office/powerpoint/2010/main" val="3734810968"/>
              </p:ext>
            </p:extLst>
          </p:nvPr>
        </p:nvGraphicFramePr>
        <p:xfrm>
          <a:off x="7191632" y="819191"/>
          <a:ext cx="9877168" cy="796281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feld 6">
            <a:extLst>
              <a:ext uri="{FF2B5EF4-FFF2-40B4-BE49-F238E27FC236}">
                <a16:creationId xmlns:a16="http://schemas.microsoft.com/office/drawing/2014/main" id="{6D6F0667-A0D9-FAD8-2CF2-692947886EBE}"/>
              </a:ext>
            </a:extLst>
          </p:cNvPr>
          <p:cNvSpPr txBox="1"/>
          <p:nvPr/>
        </p:nvSpPr>
        <p:spPr>
          <a:xfrm>
            <a:off x="382219" y="4171710"/>
            <a:ext cx="6232072" cy="1815882"/>
          </a:xfrm>
          <a:prstGeom prst="rect">
            <a:avLst/>
          </a:prstGeom>
          <a:noFill/>
        </p:spPr>
        <p:txBody>
          <a:bodyPr wrap="square" rtlCol="0">
            <a:spAutoFit/>
          </a:bodyPr>
          <a:lstStyle/>
          <a:p>
            <a:r>
              <a:rPr lang="de-DE" sz="2800" dirty="0"/>
              <a:t>Am besten werden die Needs Stimulation und Autonomie getroffen. </a:t>
            </a:r>
          </a:p>
          <a:p>
            <a:r>
              <a:rPr lang="de-DE" sz="2800" dirty="0"/>
              <a:t>Verbundenheit, Kompetenz und Popularität schneiden schlechter ab.</a:t>
            </a:r>
          </a:p>
        </p:txBody>
      </p:sp>
      <p:sp>
        <p:nvSpPr>
          <p:cNvPr id="6" name="Textfeld 5">
            <a:extLst>
              <a:ext uri="{FF2B5EF4-FFF2-40B4-BE49-F238E27FC236}">
                <a16:creationId xmlns:a16="http://schemas.microsoft.com/office/drawing/2014/main" id="{B5930967-171E-7917-1629-5B98B6C72AC5}"/>
              </a:ext>
            </a:extLst>
          </p:cNvPr>
          <p:cNvSpPr txBox="1"/>
          <p:nvPr/>
        </p:nvSpPr>
        <p:spPr>
          <a:xfrm>
            <a:off x="382219" y="484632"/>
            <a:ext cx="2000869" cy="867930"/>
          </a:xfrm>
          <a:prstGeom prst="rect">
            <a:avLst/>
          </a:prstGeom>
          <a:noFill/>
        </p:spPr>
        <p:txBody>
          <a:bodyPr wrap="none" rtlCol="0">
            <a:spAutoFit/>
          </a:bodyPr>
          <a:lstStyle/>
          <a:p>
            <a:r>
              <a:rPr lang="de-DE" sz="5040" b="1" dirty="0">
                <a:latin typeface="+mj-lt"/>
              </a:rPr>
              <a:t>Needs</a:t>
            </a:r>
            <a:endParaRPr lang="en-AU" sz="5040" b="1" dirty="0">
              <a:latin typeface="+mj-lt"/>
            </a:endParaRPr>
          </a:p>
        </p:txBody>
      </p:sp>
    </p:spTree>
    <p:extLst>
      <p:ext uri="{BB962C8B-B14F-4D97-AF65-F5344CB8AC3E}">
        <p14:creationId xmlns:p14="http://schemas.microsoft.com/office/powerpoint/2010/main" val="4204247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FA1CF89-F996-B914-3849-9086AAC48D01}"/>
              </a:ext>
            </a:extLst>
          </p:cNvPr>
          <p:cNvPicPr>
            <a:picLocks noChangeAspect="1"/>
          </p:cNvPicPr>
          <p:nvPr/>
        </p:nvPicPr>
        <p:blipFill>
          <a:blip r:embed="rId2"/>
          <a:stretch>
            <a:fillRect/>
          </a:stretch>
        </p:blipFill>
        <p:spPr>
          <a:xfrm>
            <a:off x="521478" y="2195206"/>
            <a:ext cx="9860094" cy="6191221"/>
          </a:xfrm>
          <a:prstGeom prst="rect">
            <a:avLst/>
          </a:prstGeom>
        </p:spPr>
      </p:pic>
      <p:sp>
        <p:nvSpPr>
          <p:cNvPr id="5" name="Textfeld 4">
            <a:extLst>
              <a:ext uri="{FF2B5EF4-FFF2-40B4-BE49-F238E27FC236}">
                <a16:creationId xmlns:a16="http://schemas.microsoft.com/office/drawing/2014/main" id="{628C581E-11CD-624E-5543-EBCD1026820D}"/>
              </a:ext>
            </a:extLst>
          </p:cNvPr>
          <p:cNvSpPr txBox="1"/>
          <p:nvPr/>
        </p:nvSpPr>
        <p:spPr>
          <a:xfrm>
            <a:off x="10896924" y="4382875"/>
            <a:ext cx="6123750" cy="1815882"/>
          </a:xfrm>
          <a:prstGeom prst="rect">
            <a:avLst/>
          </a:prstGeom>
          <a:noFill/>
        </p:spPr>
        <p:txBody>
          <a:bodyPr wrap="square" rtlCol="0">
            <a:spAutoFit/>
          </a:bodyPr>
          <a:lstStyle/>
          <a:p>
            <a:r>
              <a:rPr lang="de-DE" sz="2800" dirty="0"/>
              <a:t>Trotz höherer Werte für Stimulation sind sich alle Teilnehmer der Stichprobe einig, dass Autonomie am besten adressiert wurde.</a:t>
            </a:r>
          </a:p>
        </p:txBody>
      </p:sp>
      <p:sp>
        <p:nvSpPr>
          <p:cNvPr id="3" name="Textfeld 2">
            <a:extLst>
              <a:ext uri="{FF2B5EF4-FFF2-40B4-BE49-F238E27FC236}">
                <a16:creationId xmlns:a16="http://schemas.microsoft.com/office/drawing/2014/main" id="{0E65FB00-EC8F-AF67-D842-ADD74BDD7B77}"/>
              </a:ext>
            </a:extLst>
          </p:cNvPr>
          <p:cNvSpPr txBox="1"/>
          <p:nvPr/>
        </p:nvSpPr>
        <p:spPr>
          <a:xfrm>
            <a:off x="382219" y="484632"/>
            <a:ext cx="6232796" cy="867930"/>
          </a:xfrm>
          <a:prstGeom prst="rect">
            <a:avLst/>
          </a:prstGeom>
          <a:noFill/>
        </p:spPr>
        <p:txBody>
          <a:bodyPr wrap="none" rtlCol="0">
            <a:spAutoFit/>
          </a:bodyPr>
          <a:lstStyle/>
          <a:p>
            <a:r>
              <a:rPr lang="de-DE" sz="5040" b="1" dirty="0"/>
              <a:t>Bedürfnisumsetzung</a:t>
            </a:r>
            <a:endParaRPr lang="en-AU" sz="5040" b="1" dirty="0">
              <a:latin typeface="+mj-lt"/>
            </a:endParaRPr>
          </a:p>
        </p:txBody>
      </p:sp>
    </p:spTree>
    <p:extLst>
      <p:ext uri="{BB962C8B-B14F-4D97-AF65-F5344CB8AC3E}">
        <p14:creationId xmlns:p14="http://schemas.microsoft.com/office/powerpoint/2010/main" val="82194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C23CC37-21BC-35D6-8471-8E507F8B94E8}"/>
              </a:ext>
            </a:extLst>
          </p:cNvPr>
          <p:cNvPicPr>
            <a:picLocks noChangeAspect="1"/>
          </p:cNvPicPr>
          <p:nvPr/>
        </p:nvPicPr>
        <p:blipFill>
          <a:blip r:embed="rId2"/>
          <a:stretch>
            <a:fillRect/>
          </a:stretch>
        </p:blipFill>
        <p:spPr>
          <a:xfrm>
            <a:off x="586740" y="3320415"/>
            <a:ext cx="16482060" cy="2960370"/>
          </a:xfrm>
          <a:prstGeom prst="rect">
            <a:avLst/>
          </a:prstGeom>
        </p:spPr>
      </p:pic>
      <p:sp>
        <p:nvSpPr>
          <p:cNvPr id="6" name="Textfeld 5">
            <a:extLst>
              <a:ext uri="{FF2B5EF4-FFF2-40B4-BE49-F238E27FC236}">
                <a16:creationId xmlns:a16="http://schemas.microsoft.com/office/drawing/2014/main" id="{2E6A48A0-A205-3D12-B2D4-A7D94A84A6DD}"/>
              </a:ext>
            </a:extLst>
          </p:cNvPr>
          <p:cNvSpPr txBox="1"/>
          <p:nvPr/>
        </p:nvSpPr>
        <p:spPr>
          <a:xfrm>
            <a:off x="382219" y="484632"/>
            <a:ext cx="3345788" cy="867930"/>
          </a:xfrm>
          <a:prstGeom prst="rect">
            <a:avLst/>
          </a:prstGeom>
          <a:noFill/>
        </p:spPr>
        <p:txBody>
          <a:bodyPr wrap="none" rtlCol="0">
            <a:spAutoFit/>
          </a:bodyPr>
          <a:lstStyle/>
          <a:p>
            <a:r>
              <a:rPr lang="de-DE" sz="5040" b="1" dirty="0" err="1"/>
              <a:t>Intuitivität</a:t>
            </a:r>
            <a:endParaRPr lang="en-AU" sz="5040" b="1" dirty="0">
              <a:latin typeface="+mj-lt"/>
            </a:endParaRPr>
          </a:p>
        </p:txBody>
      </p:sp>
    </p:spTree>
    <p:extLst>
      <p:ext uri="{BB962C8B-B14F-4D97-AF65-F5344CB8AC3E}">
        <p14:creationId xmlns:p14="http://schemas.microsoft.com/office/powerpoint/2010/main" val="20112157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2">
      <a:majorFont>
        <a:latin typeface="Hind"/>
        <a:ea typeface=""/>
        <a:cs typeface=""/>
      </a:majorFont>
      <a:minorFont>
        <a:latin typeface="Hi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938</Words>
  <Application>Microsoft Macintosh PowerPoint</Application>
  <PresentationFormat>Benutzerdefiniert</PresentationFormat>
  <Paragraphs>96</Paragraphs>
  <Slides>25</Slides>
  <Notes>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25</vt:i4>
      </vt:variant>
    </vt:vector>
  </HeadingPairs>
  <TitlesOfParts>
    <vt:vector size="30" baseType="lpstr">
      <vt:lpstr>Arial</vt:lpstr>
      <vt:lpstr>Calibri</vt:lpstr>
      <vt:lpstr>Hind</vt:lpstr>
      <vt:lpstr>Source Sans Pro</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Funktionsumfang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Übungsblatt 3</dc:title>
  <dc:creator>Cheung Chiao</dc:creator>
  <cp:lastModifiedBy>Cheung Chiao</cp:lastModifiedBy>
  <cp:revision>47</cp:revision>
  <dcterms:created xsi:type="dcterms:W3CDTF">2023-05-14T12:19:41Z</dcterms:created>
  <dcterms:modified xsi:type="dcterms:W3CDTF">2023-07-17T13:50:19Z</dcterms:modified>
</cp:coreProperties>
</file>